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15"/>
    <p:sldId id="257" r:id="rId16"/>
    <p:sldId id="258" r:id="rId17"/>
    <p:sldId id="259" r:id="rId18"/>
    <p:sldId id="260" r:id="rId19"/>
    <p:sldId id="261" r:id="rId20"/>
    <p:sldId id="262" r:id="rId21"/>
    <p:sldId id="263" r:id="rId22"/>
    <p:sldId id="264" r:id="rId23"/>
    <p:sldId id="265" r:id="rId24"/>
    <p:sldId id="266" r:id="rId25"/>
    <p:sldId id="267" r:id="rId26"/>
    <p:sldId id="268" r:id="rId27"/>
    <p:sldId id="269" r:id="rId28"/>
    <p:sldId id="270" r:id="rId29"/>
    <p:sldId id="271" r:id="rId30"/>
    <p:sldId id="272" r:id="rId31"/>
    <p:sldId id="273" r:id="rId32"/>
    <p:sldId id="274" r:id="rId33"/>
    <p:sldId id="275" r:id="rId34"/>
    <p:sldId id="276" r:id="rId35"/>
    <p:sldId id="277" r:id="rId36"/>
    <p:sldId id="278" r:id="rId37"/>
    <p:sldId id="279" r:id="rId38"/>
    <p:sldId id="280" r:id="rId39"/>
    <p:sldId id="281" r:id="rId40"/>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The Youngest Serif" charset="1" panose="00000500000000000000"/>
      <p:regular r:id="rId10"/>
    </p:embeddedFont>
    <p:embeddedFont>
      <p:font typeface="Fraunces SemiBold" charset="1" panose="00000000000000000000"/>
      <p:regular r:id="rId11"/>
    </p:embeddedFont>
    <p:embeddedFont>
      <p:font typeface="Fraunces SemiBold Bold" charset="1" panose="00000000000000000000"/>
      <p:regular r:id="rId12"/>
    </p:embeddedFont>
    <p:embeddedFont>
      <p:font typeface="Fraunces SemiBold Italics" charset="1" panose="00000000000000000000"/>
      <p:regular r:id="rId13"/>
    </p:embeddedFont>
    <p:embeddedFont>
      <p:font typeface="Fraunces SemiBold Bold Italics" charset="1" panose="00000000000000000000"/>
      <p:regular r:id="rId1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slides/slide1.xml" Type="http://schemas.openxmlformats.org/officeDocument/2006/relationships/slide"/><Relationship Id="rId16" Target="slides/slide2.xml" Type="http://schemas.openxmlformats.org/officeDocument/2006/relationships/slide"/><Relationship Id="rId17" Target="slides/slide3.xml" Type="http://schemas.openxmlformats.org/officeDocument/2006/relationships/slide"/><Relationship Id="rId18" Target="slides/slide4.xml" Type="http://schemas.openxmlformats.org/officeDocument/2006/relationships/slide"/><Relationship Id="rId19" Target="slides/slide5.xml" Type="http://schemas.openxmlformats.org/officeDocument/2006/relationships/slide"/><Relationship Id="rId2" Target="presProps.xml" Type="http://schemas.openxmlformats.org/officeDocument/2006/relationships/presProps"/><Relationship Id="rId20" Target="slides/slide6.xml" Type="http://schemas.openxmlformats.org/officeDocument/2006/relationships/slide"/><Relationship Id="rId21" Target="slides/slide7.xml" Type="http://schemas.openxmlformats.org/officeDocument/2006/relationships/slide"/><Relationship Id="rId22" Target="slides/slide8.xml" Type="http://schemas.openxmlformats.org/officeDocument/2006/relationships/slide"/><Relationship Id="rId23" Target="slides/slide9.xml" Type="http://schemas.openxmlformats.org/officeDocument/2006/relationships/slide"/><Relationship Id="rId24" Target="slides/slide10.xml" Type="http://schemas.openxmlformats.org/officeDocument/2006/relationships/slide"/><Relationship Id="rId25" Target="slides/slide11.xml" Type="http://schemas.openxmlformats.org/officeDocument/2006/relationships/slide"/><Relationship Id="rId26" Target="slides/slide12.xml" Type="http://schemas.openxmlformats.org/officeDocument/2006/relationships/slide"/><Relationship Id="rId27" Target="slides/slide13.xml" Type="http://schemas.openxmlformats.org/officeDocument/2006/relationships/slide"/><Relationship Id="rId28" Target="slides/slide14.xml" Type="http://schemas.openxmlformats.org/officeDocument/2006/relationships/slide"/><Relationship Id="rId29" Target="slides/slide15.xml" Type="http://schemas.openxmlformats.org/officeDocument/2006/relationships/slide"/><Relationship Id="rId3" Target="viewProps.xml" Type="http://schemas.openxmlformats.org/officeDocument/2006/relationships/viewProps"/><Relationship Id="rId30" Target="slides/slide16.xml" Type="http://schemas.openxmlformats.org/officeDocument/2006/relationships/slide"/><Relationship Id="rId31" Target="slides/slide17.xml" Type="http://schemas.openxmlformats.org/officeDocument/2006/relationships/slide"/><Relationship Id="rId32" Target="slides/slide18.xml" Type="http://schemas.openxmlformats.org/officeDocument/2006/relationships/slide"/><Relationship Id="rId33" Target="slides/slide19.xml" Type="http://schemas.openxmlformats.org/officeDocument/2006/relationships/slide"/><Relationship Id="rId34" Target="slides/slide20.xml" Type="http://schemas.openxmlformats.org/officeDocument/2006/relationships/slide"/><Relationship Id="rId35" Target="slides/slide21.xml" Type="http://schemas.openxmlformats.org/officeDocument/2006/relationships/slide"/><Relationship Id="rId36" Target="slides/slide22.xml" Type="http://schemas.openxmlformats.org/officeDocument/2006/relationships/slide"/><Relationship Id="rId37" Target="slides/slide23.xml" Type="http://schemas.openxmlformats.org/officeDocument/2006/relationships/slide"/><Relationship Id="rId38" Target="slides/slide24.xml" Type="http://schemas.openxmlformats.org/officeDocument/2006/relationships/slide"/><Relationship Id="rId39" Target="slides/slide25.xml" Type="http://schemas.openxmlformats.org/officeDocument/2006/relationships/slide"/><Relationship Id="rId4" Target="theme/theme1.xml" Type="http://schemas.openxmlformats.org/officeDocument/2006/relationships/theme"/><Relationship Id="rId40" Target="slides/slide26.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25.png" Type="http://schemas.openxmlformats.org/officeDocument/2006/relationships/image"/><Relationship Id="rId7" Target="../media/image26.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28.png" Type="http://schemas.openxmlformats.org/officeDocument/2006/relationships/image"/><Relationship Id="rId7" Target="../media/image29.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31.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2.png" Type="http://schemas.openxmlformats.org/officeDocument/2006/relationships/image"/><Relationship Id="rId3" Target="../media/image33.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34.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35.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2.png" Type="http://schemas.openxmlformats.org/officeDocument/2006/relationships/image"/><Relationship Id="rId3" Target="../media/image33.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36.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37.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2.png" Type="http://schemas.openxmlformats.org/officeDocument/2006/relationships/image"/><Relationship Id="rId3" Target="../media/image33.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38.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39.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2.png" Type="http://schemas.openxmlformats.org/officeDocument/2006/relationships/image"/><Relationship Id="rId3" Target="../media/image33.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40.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41.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2.png" Type="http://schemas.openxmlformats.org/officeDocument/2006/relationships/image"/><Relationship Id="rId3" Target="../media/image33.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42.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3.png" Type="http://schemas.openxmlformats.org/officeDocument/2006/relationships/image"/><Relationship Id="rId3" Target="../media/image44.svg" Type="http://schemas.openxmlformats.org/officeDocument/2006/relationships/image"/><Relationship Id="rId4" Target="../media/image45.png" Type="http://schemas.openxmlformats.org/officeDocument/2006/relationships/image"/><Relationship Id="rId5" Target="../media/image46.svg" Type="http://schemas.openxmlformats.org/officeDocument/2006/relationships/image"/><Relationship Id="rId6" Target="../media/image47.png" Type="http://schemas.openxmlformats.org/officeDocument/2006/relationships/image"/><Relationship Id="rId7" Target="../media/image48.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11.png" Type="http://schemas.openxmlformats.org/officeDocument/2006/relationships/image"/><Relationship Id="rId5" Target="../media/image12.png" Type="http://schemas.openxmlformats.org/officeDocument/2006/relationships/image"/><Relationship Id="rId6" Target="../media/image13.svg" Type="http://schemas.openxmlformats.org/officeDocument/2006/relationships/image"/><Relationship Id="rId7" Target="../media/image3.png" Type="http://schemas.openxmlformats.org/officeDocument/2006/relationships/image"/><Relationship Id="rId8" Target="../media/image4.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16.png" Type="http://schemas.openxmlformats.org/officeDocument/2006/relationships/image"/><Relationship Id="rId7" Target="../media/image17.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19.png" Type="http://schemas.openxmlformats.org/officeDocument/2006/relationships/image"/><Relationship Id="rId7" Target="../media/image20.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22.png" Type="http://schemas.openxmlformats.org/officeDocument/2006/relationships/image"/><Relationship Id="rId7" Target="../media/image23.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AF2E9"/>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7908640">
            <a:off x="-459305" y="649149"/>
            <a:ext cx="10020529" cy="11946980"/>
          </a:xfrm>
          <a:prstGeom prst="rect">
            <a:avLst/>
          </a:prstGeom>
        </p:spPr>
      </p:pic>
      <p:pic>
        <p:nvPicPr>
          <p:cNvPr name="Picture 3" id="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4477796">
            <a:off x="8487972" y="4934387"/>
            <a:ext cx="12192577" cy="9662617"/>
          </a:xfrm>
          <a:prstGeom prst="rect">
            <a:avLst/>
          </a:prstGeom>
        </p:spPr>
      </p:pic>
      <p:pic>
        <p:nvPicPr>
          <p:cNvPr name="Picture 4" id="4"/>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2141525">
            <a:off x="9436739" y="-2586692"/>
            <a:ext cx="8311246" cy="7230784"/>
          </a:xfrm>
          <a:prstGeom prst="rect">
            <a:avLst/>
          </a:prstGeom>
        </p:spPr>
      </p:pic>
      <p:grpSp>
        <p:nvGrpSpPr>
          <p:cNvPr name="Group 5" id="5"/>
          <p:cNvGrpSpPr/>
          <p:nvPr/>
        </p:nvGrpSpPr>
        <p:grpSpPr>
          <a:xfrm rot="0">
            <a:off x="1225114" y="3736445"/>
            <a:ext cx="13554457" cy="2814109"/>
            <a:chOff x="0" y="0"/>
            <a:chExt cx="18072609" cy="3752146"/>
          </a:xfrm>
        </p:grpSpPr>
        <p:sp>
          <p:nvSpPr>
            <p:cNvPr name="TextBox 6" id="6"/>
            <p:cNvSpPr txBox="true"/>
            <p:nvPr/>
          </p:nvSpPr>
          <p:spPr>
            <a:xfrm rot="0">
              <a:off x="0" y="24003"/>
              <a:ext cx="18072609" cy="2521839"/>
            </a:xfrm>
            <a:prstGeom prst="rect">
              <a:avLst/>
            </a:prstGeom>
          </p:spPr>
          <p:txBody>
            <a:bodyPr anchor="t" rtlCol="false" tIns="0" lIns="0" bIns="0" rIns="0">
              <a:spAutoFit/>
            </a:bodyPr>
            <a:lstStyle/>
            <a:p>
              <a:pPr algn="just">
                <a:lnSpc>
                  <a:spcPts val="15245"/>
                </a:lnSpc>
              </a:pPr>
              <a:r>
                <a:rPr lang="en-US" sz="12099">
                  <a:solidFill>
                    <a:srgbClr val="004B35"/>
                  </a:solidFill>
                  <a:latin typeface="Fraunces SemiBold"/>
                </a:rPr>
                <a:t>ALISON.COM</a:t>
              </a:r>
            </a:p>
          </p:txBody>
        </p:sp>
        <p:sp>
          <p:nvSpPr>
            <p:cNvPr name="TextBox 7" id="7"/>
            <p:cNvSpPr txBox="true"/>
            <p:nvPr/>
          </p:nvSpPr>
          <p:spPr>
            <a:xfrm rot="0">
              <a:off x="0" y="2956491"/>
              <a:ext cx="18072609" cy="795655"/>
            </a:xfrm>
            <a:prstGeom prst="rect">
              <a:avLst/>
            </a:prstGeom>
          </p:spPr>
          <p:txBody>
            <a:bodyPr anchor="t" rtlCol="false" tIns="0" lIns="0" bIns="0" rIns="0">
              <a:spAutoFit/>
            </a:bodyPr>
            <a:lstStyle/>
            <a:p>
              <a:pPr>
                <a:lnSpc>
                  <a:spcPts val="5040"/>
                </a:lnSpc>
                <a:spcBef>
                  <a:spcPct val="0"/>
                </a:spcBef>
              </a:pPr>
              <a:r>
                <a:rPr lang="en-US" sz="3600">
                  <a:solidFill>
                    <a:srgbClr val="004B35"/>
                  </a:solidFill>
                  <a:latin typeface="The Youngest Serif"/>
                </a:rPr>
                <a:t>Testing with Cucumber and Robot Framework</a:t>
              </a:r>
            </a:p>
          </p:txBody>
        </p:sp>
      </p:gr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004B35"/>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3238162" y="2958739"/>
            <a:ext cx="11811676" cy="6299561"/>
          </a:xfrm>
          <a:prstGeom prst="rect">
            <a:avLst/>
          </a:prstGeom>
        </p:spPr>
      </p:pic>
      <p:sp>
        <p:nvSpPr>
          <p:cNvPr name="TextBox 3" id="3"/>
          <p:cNvSpPr txBox="true"/>
          <p:nvPr/>
        </p:nvSpPr>
        <p:spPr>
          <a:xfrm rot="0">
            <a:off x="5725028" y="1019175"/>
            <a:ext cx="7124700" cy="952500"/>
          </a:xfrm>
          <a:prstGeom prst="rect">
            <a:avLst/>
          </a:prstGeom>
        </p:spPr>
        <p:txBody>
          <a:bodyPr anchor="t" rtlCol="false" tIns="0" lIns="0" bIns="0" rIns="0">
            <a:spAutoFit/>
          </a:bodyPr>
          <a:lstStyle/>
          <a:p>
            <a:pPr algn="ctr">
              <a:lnSpc>
                <a:spcPts val="7430"/>
              </a:lnSpc>
              <a:spcBef>
                <a:spcPct val="0"/>
              </a:spcBef>
            </a:pPr>
            <a:r>
              <a:rPr lang="en-US" sz="6192">
                <a:solidFill>
                  <a:srgbClr val="FFFFFF"/>
                </a:solidFill>
                <a:latin typeface="Fraunces SemiBold"/>
              </a:rPr>
              <a:t>Tampilan Browser</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004B35"/>
        </a:solidFill>
      </p:bgPr>
    </p:bg>
    <p:spTree>
      <p:nvGrpSpPr>
        <p:cNvPr id="1" name=""/>
        <p:cNvGrpSpPr/>
        <p:nvPr/>
      </p:nvGrpSpPr>
      <p:grpSpPr>
        <a:xfrm>
          <a:off x="0" y="0"/>
          <a:ext cx="0" cy="0"/>
          <a:chOff x="0" y="0"/>
          <a:chExt cx="0" cy="0"/>
        </a:xfrm>
      </p:grpSpPr>
      <p:sp>
        <p:nvSpPr>
          <p:cNvPr name="TextBox 2" id="2"/>
          <p:cNvSpPr txBox="true"/>
          <p:nvPr/>
        </p:nvSpPr>
        <p:spPr>
          <a:xfrm rot="0">
            <a:off x="9427272" y="563143"/>
            <a:ext cx="15778803" cy="1323975"/>
          </a:xfrm>
          <a:prstGeom prst="rect">
            <a:avLst/>
          </a:prstGeom>
        </p:spPr>
        <p:txBody>
          <a:bodyPr anchor="t" rtlCol="false" tIns="0" lIns="0" bIns="0" rIns="0">
            <a:spAutoFit/>
          </a:bodyPr>
          <a:lstStyle/>
          <a:p>
            <a:pPr marL="0" indent="0" lvl="0">
              <a:lnSpc>
                <a:spcPts val="10559"/>
              </a:lnSpc>
              <a:spcBef>
                <a:spcPct val="0"/>
              </a:spcBef>
            </a:pPr>
            <a:r>
              <a:rPr lang="en-US" sz="8799">
                <a:solidFill>
                  <a:srgbClr val="F87E60"/>
                </a:solidFill>
                <a:latin typeface="Fraunces SemiBold"/>
              </a:rPr>
              <a:t>View</a:t>
            </a:r>
          </a:p>
        </p:txBody>
      </p:sp>
      <p:pic>
        <p:nvPicPr>
          <p:cNvPr name="Picture 3" id="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6288773">
            <a:off x="-1315261" y="-6604434"/>
            <a:ext cx="10688096" cy="11539105"/>
          </a:xfrm>
          <a:prstGeom prst="rect">
            <a:avLst/>
          </a:prstGeom>
        </p:spPr>
      </p:pic>
      <p:pic>
        <p:nvPicPr>
          <p:cNvPr name="Picture 4" id="4"/>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995326">
            <a:off x="13394674" y="6568439"/>
            <a:ext cx="6459409" cy="7701233"/>
          </a:xfrm>
          <a:prstGeom prst="rect">
            <a:avLst/>
          </a:prstGeom>
        </p:spPr>
      </p:pic>
      <p:pic>
        <p:nvPicPr>
          <p:cNvPr name="Picture 5" id="5"/>
          <p:cNvPicPr>
            <a:picLocks noChangeAspect="true"/>
          </p:cNvPicPr>
          <p:nvPr/>
        </p:nvPicPr>
        <p:blipFill>
          <a:blip r:embed="rId6"/>
          <a:srcRect l="0" t="0" r="0" b="0"/>
          <a:stretch>
            <a:fillRect/>
          </a:stretch>
        </p:blipFill>
        <p:spPr>
          <a:xfrm flipH="false" flipV="false" rot="0">
            <a:off x="315629" y="3141440"/>
            <a:ext cx="9111643" cy="5102520"/>
          </a:xfrm>
          <a:prstGeom prst="rect">
            <a:avLst/>
          </a:prstGeom>
        </p:spPr>
      </p:pic>
      <p:pic>
        <p:nvPicPr>
          <p:cNvPr name="Picture 6" id="6"/>
          <p:cNvPicPr>
            <a:picLocks noChangeAspect="true"/>
          </p:cNvPicPr>
          <p:nvPr/>
        </p:nvPicPr>
        <p:blipFill>
          <a:blip r:embed="rId7"/>
          <a:srcRect l="0" t="0" r="0" b="0"/>
          <a:stretch>
            <a:fillRect/>
          </a:stretch>
        </p:blipFill>
        <p:spPr>
          <a:xfrm flipH="false" flipV="false" rot="0">
            <a:off x="9784310" y="5184552"/>
            <a:ext cx="7854980" cy="1888629"/>
          </a:xfrm>
          <a:prstGeom prst="rect">
            <a:avLst/>
          </a:prstGeom>
        </p:spPr>
      </p:pic>
      <p:sp>
        <p:nvSpPr>
          <p:cNvPr name="TextBox 7" id="7"/>
          <p:cNvSpPr txBox="true"/>
          <p:nvPr/>
        </p:nvSpPr>
        <p:spPr>
          <a:xfrm rot="0">
            <a:off x="9784310" y="2222277"/>
            <a:ext cx="8503690" cy="1847850"/>
          </a:xfrm>
          <a:prstGeom prst="rect">
            <a:avLst/>
          </a:prstGeom>
        </p:spPr>
        <p:txBody>
          <a:bodyPr anchor="t" rtlCol="false" tIns="0" lIns="0" bIns="0" rIns="0">
            <a:spAutoFit/>
          </a:bodyPr>
          <a:lstStyle/>
          <a:p>
            <a:pPr>
              <a:lnSpc>
                <a:spcPts val="2999"/>
              </a:lnSpc>
              <a:spcBef>
                <a:spcPct val="0"/>
              </a:spcBef>
            </a:pPr>
            <a:r>
              <a:rPr lang="en-US" sz="2499">
                <a:solidFill>
                  <a:srgbClr val="FFFFFF"/>
                </a:solidFill>
                <a:latin typeface="Fraunces SemiBold"/>
              </a:rPr>
              <a:t>Pada pengujian keempat ini, menguji pada fitur autentikasi view, dimana sebelumnya  sudah login sebuah akun dan berada dihalaman awal. Kemudian menekan data yang ingin dilihat . Kemudian akan tampil data yang ingin dilihat</a:t>
            </a:r>
          </a:p>
        </p:txBody>
      </p:sp>
      <p:sp>
        <p:nvSpPr>
          <p:cNvPr name="TextBox 8" id="8"/>
          <p:cNvSpPr txBox="true"/>
          <p:nvPr/>
        </p:nvSpPr>
        <p:spPr>
          <a:xfrm rot="0">
            <a:off x="9784310" y="4384452"/>
            <a:ext cx="1879302" cy="476250"/>
          </a:xfrm>
          <a:prstGeom prst="rect">
            <a:avLst/>
          </a:prstGeom>
        </p:spPr>
        <p:txBody>
          <a:bodyPr anchor="t" rtlCol="false" tIns="0" lIns="0" bIns="0" rIns="0">
            <a:spAutoFit/>
          </a:bodyPr>
          <a:lstStyle/>
          <a:p>
            <a:pPr algn="ctr">
              <a:lnSpc>
                <a:spcPts val="3719"/>
              </a:lnSpc>
              <a:spcBef>
                <a:spcPct val="0"/>
              </a:spcBef>
            </a:pPr>
            <a:r>
              <a:rPr lang="en-US" sz="3099">
                <a:solidFill>
                  <a:srgbClr val="FFFFFF"/>
                </a:solidFill>
                <a:latin typeface="Fraunces SemiBold"/>
              </a:rPr>
              <a:t>Scenario :</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004B35"/>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3238162" y="2381455"/>
            <a:ext cx="11811676" cy="6226873"/>
          </a:xfrm>
          <a:prstGeom prst="rect">
            <a:avLst/>
          </a:prstGeom>
        </p:spPr>
      </p:pic>
      <p:sp>
        <p:nvSpPr>
          <p:cNvPr name="TextBox 3" id="3"/>
          <p:cNvSpPr txBox="true"/>
          <p:nvPr/>
        </p:nvSpPr>
        <p:spPr>
          <a:xfrm rot="0">
            <a:off x="5725028" y="1019175"/>
            <a:ext cx="7124700" cy="952500"/>
          </a:xfrm>
          <a:prstGeom prst="rect">
            <a:avLst/>
          </a:prstGeom>
        </p:spPr>
        <p:txBody>
          <a:bodyPr anchor="t" rtlCol="false" tIns="0" lIns="0" bIns="0" rIns="0">
            <a:spAutoFit/>
          </a:bodyPr>
          <a:lstStyle/>
          <a:p>
            <a:pPr algn="ctr">
              <a:lnSpc>
                <a:spcPts val="7430"/>
              </a:lnSpc>
              <a:spcBef>
                <a:spcPct val="0"/>
              </a:spcBef>
            </a:pPr>
            <a:r>
              <a:rPr lang="en-US" sz="6192">
                <a:solidFill>
                  <a:srgbClr val="FFFFFF"/>
                </a:solidFill>
                <a:latin typeface="Fraunces SemiBold"/>
              </a:rPr>
              <a:t>Tampilan Browser</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004B35"/>
        </a:solidFill>
      </p:bgPr>
    </p:bg>
    <p:spTree>
      <p:nvGrpSpPr>
        <p:cNvPr id="1" name=""/>
        <p:cNvGrpSpPr/>
        <p:nvPr/>
      </p:nvGrpSpPr>
      <p:grpSpPr>
        <a:xfrm>
          <a:off x="0" y="0"/>
          <a:ext cx="0" cy="0"/>
          <a:chOff x="0" y="0"/>
          <a:chExt cx="0" cy="0"/>
        </a:xfrm>
      </p:grpSpPr>
      <p:sp>
        <p:nvSpPr>
          <p:cNvPr name="TextBox 2" id="2"/>
          <p:cNvSpPr txBox="true"/>
          <p:nvPr/>
        </p:nvSpPr>
        <p:spPr>
          <a:xfrm rot="0">
            <a:off x="9427272" y="563198"/>
            <a:ext cx="15778803" cy="1323865"/>
          </a:xfrm>
          <a:prstGeom prst="rect">
            <a:avLst/>
          </a:prstGeom>
        </p:spPr>
        <p:txBody>
          <a:bodyPr anchor="t" rtlCol="false" tIns="0" lIns="0" bIns="0" rIns="0">
            <a:spAutoFit/>
          </a:bodyPr>
          <a:lstStyle/>
          <a:p>
            <a:pPr marL="0" indent="0" lvl="0">
              <a:lnSpc>
                <a:spcPts val="10559"/>
              </a:lnSpc>
              <a:spcBef>
                <a:spcPct val="0"/>
              </a:spcBef>
            </a:pPr>
            <a:r>
              <a:rPr lang="en-US" sz="8799">
                <a:solidFill>
                  <a:srgbClr val="F87E60"/>
                </a:solidFill>
                <a:latin typeface="Fraunces SemiBold"/>
              </a:rPr>
              <a:t>Search</a:t>
            </a:r>
          </a:p>
        </p:txBody>
      </p:sp>
      <p:pic>
        <p:nvPicPr>
          <p:cNvPr name="Picture 3" id="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6288773">
            <a:off x="-1315261" y="-6604434"/>
            <a:ext cx="10688096" cy="11539105"/>
          </a:xfrm>
          <a:prstGeom prst="rect">
            <a:avLst/>
          </a:prstGeom>
        </p:spPr>
      </p:pic>
      <p:pic>
        <p:nvPicPr>
          <p:cNvPr name="Picture 4" id="4"/>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995326">
            <a:off x="13394674" y="6568439"/>
            <a:ext cx="6459409" cy="7701233"/>
          </a:xfrm>
          <a:prstGeom prst="rect">
            <a:avLst/>
          </a:prstGeom>
        </p:spPr>
      </p:pic>
      <p:pic>
        <p:nvPicPr>
          <p:cNvPr name="Picture 5" id="5"/>
          <p:cNvPicPr>
            <a:picLocks noChangeAspect="true"/>
          </p:cNvPicPr>
          <p:nvPr/>
        </p:nvPicPr>
        <p:blipFill>
          <a:blip r:embed="rId6"/>
          <a:srcRect l="0" t="3562" r="0" b="3562"/>
          <a:stretch>
            <a:fillRect/>
          </a:stretch>
        </p:blipFill>
        <p:spPr>
          <a:xfrm flipH="false" flipV="false" rot="0">
            <a:off x="9784310" y="5356002"/>
            <a:ext cx="8048376" cy="2031020"/>
          </a:xfrm>
          <a:prstGeom prst="rect">
            <a:avLst/>
          </a:prstGeom>
        </p:spPr>
      </p:pic>
      <p:pic>
        <p:nvPicPr>
          <p:cNvPr name="Picture 6" id="6"/>
          <p:cNvPicPr>
            <a:picLocks noChangeAspect="true"/>
          </p:cNvPicPr>
          <p:nvPr/>
        </p:nvPicPr>
        <p:blipFill>
          <a:blip r:embed="rId7"/>
          <a:srcRect l="0" t="0" r="0" b="0"/>
          <a:stretch>
            <a:fillRect/>
          </a:stretch>
        </p:blipFill>
        <p:spPr>
          <a:xfrm flipH="false" flipV="false" rot="0">
            <a:off x="157013" y="3541324"/>
            <a:ext cx="9427272" cy="5361230"/>
          </a:xfrm>
          <a:prstGeom prst="rect">
            <a:avLst/>
          </a:prstGeom>
        </p:spPr>
      </p:pic>
      <p:sp>
        <p:nvSpPr>
          <p:cNvPr name="TextBox 7" id="7"/>
          <p:cNvSpPr txBox="true"/>
          <p:nvPr/>
        </p:nvSpPr>
        <p:spPr>
          <a:xfrm rot="0">
            <a:off x="9784310" y="2222277"/>
            <a:ext cx="8503690" cy="1847519"/>
          </a:xfrm>
          <a:prstGeom prst="rect">
            <a:avLst/>
          </a:prstGeom>
        </p:spPr>
        <p:txBody>
          <a:bodyPr anchor="t" rtlCol="false" tIns="0" lIns="0" bIns="0" rIns="0">
            <a:spAutoFit/>
          </a:bodyPr>
          <a:lstStyle/>
          <a:p>
            <a:pPr>
              <a:lnSpc>
                <a:spcPts val="2999"/>
              </a:lnSpc>
              <a:spcBef>
                <a:spcPct val="0"/>
              </a:spcBef>
            </a:pPr>
            <a:r>
              <a:rPr lang="en-US" sz="2499">
                <a:solidFill>
                  <a:srgbClr val="FFFFFF"/>
                </a:solidFill>
                <a:latin typeface="Fraunces SemiBold"/>
              </a:rPr>
              <a:t>Pada pengujian kelima ini, menguji pada fitur autentikasi search, dimana sebelumnya</a:t>
            </a:r>
            <a:r>
              <a:rPr lang="en-US" sz="2499">
                <a:solidFill>
                  <a:srgbClr val="FFFFFF"/>
                </a:solidFill>
                <a:latin typeface="Arimo"/>
              </a:rPr>
              <a:t> sudah login sebuah akun, kemudian menginput data yang ingin dicari pada bagian search. Kemudian akan tampil data yang dicari</a:t>
            </a:r>
          </a:p>
        </p:txBody>
      </p:sp>
      <p:sp>
        <p:nvSpPr>
          <p:cNvPr name="TextBox 8" id="8"/>
          <p:cNvSpPr txBox="true"/>
          <p:nvPr/>
        </p:nvSpPr>
        <p:spPr>
          <a:xfrm rot="0">
            <a:off x="9784310" y="4384452"/>
            <a:ext cx="1879302" cy="476250"/>
          </a:xfrm>
          <a:prstGeom prst="rect">
            <a:avLst/>
          </a:prstGeom>
        </p:spPr>
        <p:txBody>
          <a:bodyPr anchor="t" rtlCol="false" tIns="0" lIns="0" bIns="0" rIns="0">
            <a:spAutoFit/>
          </a:bodyPr>
          <a:lstStyle/>
          <a:p>
            <a:pPr algn="ctr">
              <a:lnSpc>
                <a:spcPts val="3719"/>
              </a:lnSpc>
              <a:spcBef>
                <a:spcPct val="0"/>
              </a:spcBef>
            </a:pPr>
            <a:r>
              <a:rPr lang="en-US" sz="3099">
                <a:solidFill>
                  <a:srgbClr val="FFFFFF"/>
                </a:solidFill>
                <a:latin typeface="Fraunces SemiBold"/>
              </a:rPr>
              <a:t>Scenario :</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004B35"/>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10248"/>
          <a:stretch>
            <a:fillRect/>
          </a:stretch>
        </p:blipFill>
        <p:spPr>
          <a:xfrm flipH="false" flipV="false" rot="0">
            <a:off x="2415389" y="2464370"/>
            <a:ext cx="13457222" cy="6793930"/>
          </a:xfrm>
          <a:prstGeom prst="rect">
            <a:avLst/>
          </a:prstGeom>
        </p:spPr>
      </p:pic>
      <p:sp>
        <p:nvSpPr>
          <p:cNvPr name="TextBox 3" id="3"/>
          <p:cNvSpPr txBox="true"/>
          <p:nvPr/>
        </p:nvSpPr>
        <p:spPr>
          <a:xfrm rot="0">
            <a:off x="5725028" y="1019175"/>
            <a:ext cx="7124700" cy="952500"/>
          </a:xfrm>
          <a:prstGeom prst="rect">
            <a:avLst/>
          </a:prstGeom>
        </p:spPr>
        <p:txBody>
          <a:bodyPr anchor="t" rtlCol="false" tIns="0" lIns="0" bIns="0" rIns="0">
            <a:spAutoFit/>
          </a:bodyPr>
          <a:lstStyle/>
          <a:p>
            <a:pPr algn="ctr">
              <a:lnSpc>
                <a:spcPts val="7430"/>
              </a:lnSpc>
              <a:spcBef>
                <a:spcPct val="0"/>
              </a:spcBef>
            </a:pPr>
            <a:r>
              <a:rPr lang="en-US" sz="6192">
                <a:solidFill>
                  <a:srgbClr val="FFFFFF"/>
                </a:solidFill>
                <a:latin typeface="Fraunces SemiBold"/>
              </a:rPr>
              <a:t>Tampilan Browser</a:t>
            </a:r>
          </a:p>
        </p:txBody>
      </p:sp>
    </p:spTree>
  </p:cSld>
  <p:clrMapOvr>
    <a:masterClrMapping/>
  </p:clrMapOvr>
</p:sld>
</file>

<file path=ppt/slides/slide15.xml><?xml version="1.0" encoding="utf-8"?>
<p:sld xmlns:p="http://schemas.openxmlformats.org/presentationml/2006/main" xmlns:a="http://schemas.openxmlformats.org/drawingml/2006/main">
  <p:cSld>
    <p:bg>
      <p:bgPr>
        <a:solidFill>
          <a:srgbClr val="FAF2E9"/>
        </a:solidFill>
      </p:bgPr>
    </p:bg>
    <p:spTree>
      <p:nvGrpSpPr>
        <p:cNvPr id="1" name=""/>
        <p:cNvGrpSpPr/>
        <p:nvPr/>
      </p:nvGrpSpPr>
      <p:grpSpPr>
        <a:xfrm>
          <a:off x="0" y="0"/>
          <a:ext cx="0" cy="0"/>
          <a:chOff x="0" y="0"/>
          <a:chExt cx="0" cy="0"/>
        </a:xfrm>
      </p:grpSpPr>
      <p:sp>
        <p:nvSpPr>
          <p:cNvPr name="TextBox 2" id="2"/>
          <p:cNvSpPr txBox="true"/>
          <p:nvPr/>
        </p:nvSpPr>
        <p:spPr>
          <a:xfrm rot="0">
            <a:off x="1480497" y="1095408"/>
            <a:ext cx="15778803" cy="1514409"/>
          </a:xfrm>
          <a:prstGeom prst="rect">
            <a:avLst/>
          </a:prstGeom>
        </p:spPr>
        <p:txBody>
          <a:bodyPr anchor="t" rtlCol="false" tIns="0" lIns="0" bIns="0" rIns="0">
            <a:spAutoFit/>
          </a:bodyPr>
          <a:lstStyle/>
          <a:p>
            <a:pPr algn="ctr" marL="0" indent="0" lvl="0">
              <a:lnSpc>
                <a:spcPts val="11999"/>
              </a:lnSpc>
              <a:spcBef>
                <a:spcPct val="0"/>
              </a:spcBef>
            </a:pPr>
            <a:r>
              <a:rPr lang="en-US" sz="9999">
                <a:solidFill>
                  <a:srgbClr val="5A4E8F"/>
                </a:solidFill>
                <a:latin typeface="Fraunces SemiBold Bold"/>
              </a:rPr>
              <a:t>Robot Framework</a:t>
            </a:r>
          </a:p>
        </p:txBody>
      </p:sp>
      <p:sp>
        <p:nvSpPr>
          <p:cNvPr name="TextBox 3" id="3"/>
          <p:cNvSpPr txBox="true"/>
          <p:nvPr/>
        </p:nvSpPr>
        <p:spPr>
          <a:xfrm rot="0">
            <a:off x="1480497" y="3652893"/>
            <a:ext cx="15778803" cy="2990740"/>
          </a:xfrm>
          <a:prstGeom prst="rect">
            <a:avLst/>
          </a:prstGeom>
        </p:spPr>
        <p:txBody>
          <a:bodyPr anchor="t" rtlCol="false" tIns="0" lIns="0" bIns="0" rIns="0">
            <a:spAutoFit/>
          </a:bodyPr>
          <a:lstStyle/>
          <a:p>
            <a:pPr algn="ctr" marL="0" indent="0" lvl="0">
              <a:lnSpc>
                <a:spcPts val="4799"/>
              </a:lnSpc>
              <a:spcBef>
                <a:spcPct val="0"/>
              </a:spcBef>
            </a:pPr>
            <a:r>
              <a:rPr lang="en-US" sz="3999">
                <a:solidFill>
                  <a:srgbClr val="F87E60"/>
                </a:solidFill>
                <a:latin typeface="Fraunces SemiBold Bold"/>
              </a:rPr>
              <a:t>Test Driven Development (TDD) adalah pengembangan yang dilakukan dengan test yang wajib menuliskan test terlebih dahulu lalu production code.  Untuk melakukan test driven development ini dapat dilakukan dengan tools robot framework</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AF2E9"/>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2324522">
            <a:off x="-1315261" y="-7073608"/>
            <a:ext cx="10688096" cy="11539105"/>
          </a:xfrm>
          <a:prstGeom prst="rect">
            <a:avLst/>
          </a:prstGeom>
        </p:spPr>
      </p:pic>
      <p:pic>
        <p:nvPicPr>
          <p:cNvPr name="Picture 3" id="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995326">
            <a:off x="13394674" y="6568439"/>
            <a:ext cx="6459409" cy="7701233"/>
          </a:xfrm>
          <a:prstGeom prst="rect">
            <a:avLst/>
          </a:prstGeom>
        </p:spPr>
      </p:pic>
      <p:pic>
        <p:nvPicPr>
          <p:cNvPr name="Picture 4" id="4"/>
          <p:cNvPicPr>
            <a:picLocks noChangeAspect="true"/>
          </p:cNvPicPr>
          <p:nvPr/>
        </p:nvPicPr>
        <p:blipFill>
          <a:blip r:embed="rId6"/>
          <a:srcRect l="0" t="0" r="0" b="0"/>
          <a:stretch>
            <a:fillRect/>
          </a:stretch>
        </p:blipFill>
        <p:spPr>
          <a:xfrm flipH="false" flipV="false" rot="0">
            <a:off x="454186" y="3348307"/>
            <a:ext cx="11077682" cy="2848980"/>
          </a:xfrm>
          <a:prstGeom prst="rect">
            <a:avLst/>
          </a:prstGeom>
        </p:spPr>
      </p:pic>
      <p:sp>
        <p:nvSpPr>
          <p:cNvPr name="TextBox 5" id="5"/>
          <p:cNvSpPr txBox="true"/>
          <p:nvPr/>
        </p:nvSpPr>
        <p:spPr>
          <a:xfrm rot="0">
            <a:off x="10741793" y="371475"/>
            <a:ext cx="13627100" cy="1323975"/>
          </a:xfrm>
          <a:prstGeom prst="rect">
            <a:avLst/>
          </a:prstGeom>
        </p:spPr>
        <p:txBody>
          <a:bodyPr anchor="t" rtlCol="false" tIns="0" lIns="0" bIns="0" rIns="0">
            <a:spAutoFit/>
          </a:bodyPr>
          <a:lstStyle/>
          <a:p>
            <a:pPr marL="0" indent="0" lvl="0">
              <a:lnSpc>
                <a:spcPts val="10559"/>
              </a:lnSpc>
              <a:spcBef>
                <a:spcPct val="0"/>
              </a:spcBef>
            </a:pPr>
            <a:r>
              <a:rPr lang="en-US" sz="8799">
                <a:solidFill>
                  <a:srgbClr val="F87E60"/>
                </a:solidFill>
                <a:latin typeface="Fraunces SemiBold"/>
              </a:rPr>
              <a:t>Login</a:t>
            </a:r>
          </a:p>
        </p:txBody>
      </p:sp>
      <p:sp>
        <p:nvSpPr>
          <p:cNvPr name="TextBox 6" id="6"/>
          <p:cNvSpPr txBox="true"/>
          <p:nvPr/>
        </p:nvSpPr>
        <p:spPr>
          <a:xfrm rot="0">
            <a:off x="454186" y="6549942"/>
            <a:ext cx="8503690" cy="1847850"/>
          </a:xfrm>
          <a:prstGeom prst="rect">
            <a:avLst/>
          </a:prstGeom>
        </p:spPr>
        <p:txBody>
          <a:bodyPr anchor="t" rtlCol="false" tIns="0" lIns="0" bIns="0" rIns="0">
            <a:spAutoFit/>
          </a:bodyPr>
          <a:lstStyle/>
          <a:p>
            <a:pPr>
              <a:lnSpc>
                <a:spcPts val="2999"/>
              </a:lnSpc>
              <a:spcBef>
                <a:spcPct val="0"/>
              </a:spcBef>
            </a:pPr>
            <a:r>
              <a:rPr lang="en-US" sz="2499">
                <a:solidFill>
                  <a:srgbClr val="004B35"/>
                </a:solidFill>
                <a:latin typeface="Fraunces SemiBold"/>
              </a:rPr>
              <a:t>Pada pengujian pertama , menguji pada fitur autentikasi login, dimana sebelumnya sudah mendaftarkan sebuah akun, sehingga untuk mengisi field username dan password dengan membuat sebuah sendkeys pada masing-masing field. </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CDC2FE"/>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8496338">
            <a:off x="10424347" y="-6350466"/>
            <a:ext cx="13669906" cy="14758333"/>
          </a:xfrm>
          <a:prstGeom prst="rect">
            <a:avLst/>
          </a:prstGeom>
        </p:spPr>
      </p:pic>
      <p:pic>
        <p:nvPicPr>
          <p:cNvPr name="Picture 3" id="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5400000">
            <a:off x="-2201004" y="5722123"/>
            <a:ext cx="6459409" cy="7701233"/>
          </a:xfrm>
          <a:prstGeom prst="rect">
            <a:avLst/>
          </a:prstGeom>
        </p:spPr>
      </p:pic>
      <p:pic>
        <p:nvPicPr>
          <p:cNvPr name="Picture 4" id="4"/>
          <p:cNvPicPr>
            <a:picLocks noChangeAspect="true"/>
          </p:cNvPicPr>
          <p:nvPr/>
        </p:nvPicPr>
        <p:blipFill>
          <a:blip r:embed="rId6"/>
          <a:srcRect l="0" t="0" r="0" b="0"/>
          <a:stretch>
            <a:fillRect/>
          </a:stretch>
        </p:blipFill>
        <p:spPr>
          <a:xfrm flipH="false" flipV="false" rot="0">
            <a:off x="2558767" y="2003052"/>
            <a:ext cx="13457222" cy="7569687"/>
          </a:xfrm>
          <a:prstGeom prst="rect">
            <a:avLst/>
          </a:prstGeom>
        </p:spPr>
      </p:pic>
      <p:sp>
        <p:nvSpPr>
          <p:cNvPr name="TextBox 5" id="5"/>
          <p:cNvSpPr txBox="true"/>
          <p:nvPr/>
        </p:nvSpPr>
        <p:spPr>
          <a:xfrm rot="0">
            <a:off x="5725028" y="547687"/>
            <a:ext cx="7124700" cy="952500"/>
          </a:xfrm>
          <a:prstGeom prst="rect">
            <a:avLst/>
          </a:prstGeom>
        </p:spPr>
        <p:txBody>
          <a:bodyPr anchor="t" rtlCol="false" tIns="0" lIns="0" bIns="0" rIns="0">
            <a:spAutoFit/>
          </a:bodyPr>
          <a:lstStyle/>
          <a:p>
            <a:pPr algn="ctr">
              <a:lnSpc>
                <a:spcPts val="7430"/>
              </a:lnSpc>
              <a:spcBef>
                <a:spcPct val="0"/>
              </a:spcBef>
            </a:pPr>
            <a:r>
              <a:rPr lang="en-US" sz="6192">
                <a:solidFill>
                  <a:srgbClr val="004B35"/>
                </a:solidFill>
                <a:latin typeface="Fraunces SemiBold"/>
              </a:rPr>
              <a:t>Tampilan Browser</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FAF2E9"/>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2324522">
            <a:off x="-1315261" y="-7073608"/>
            <a:ext cx="10688096" cy="11539105"/>
          </a:xfrm>
          <a:prstGeom prst="rect">
            <a:avLst/>
          </a:prstGeom>
        </p:spPr>
      </p:pic>
      <p:pic>
        <p:nvPicPr>
          <p:cNvPr name="Picture 3" id="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995326">
            <a:off x="13394674" y="6568439"/>
            <a:ext cx="6459409" cy="7701233"/>
          </a:xfrm>
          <a:prstGeom prst="rect">
            <a:avLst/>
          </a:prstGeom>
        </p:spPr>
      </p:pic>
      <p:pic>
        <p:nvPicPr>
          <p:cNvPr name="Picture 4" id="4"/>
          <p:cNvPicPr>
            <a:picLocks noChangeAspect="true"/>
          </p:cNvPicPr>
          <p:nvPr/>
        </p:nvPicPr>
        <p:blipFill>
          <a:blip r:embed="rId6"/>
          <a:srcRect l="0" t="0" r="0" b="0"/>
          <a:stretch>
            <a:fillRect/>
          </a:stretch>
        </p:blipFill>
        <p:spPr>
          <a:xfrm flipH="false" flipV="false" rot="0">
            <a:off x="339821" y="3241580"/>
            <a:ext cx="11176533" cy="3803840"/>
          </a:xfrm>
          <a:prstGeom prst="rect">
            <a:avLst/>
          </a:prstGeom>
        </p:spPr>
      </p:pic>
      <p:sp>
        <p:nvSpPr>
          <p:cNvPr name="TextBox 5" id="5"/>
          <p:cNvSpPr txBox="true"/>
          <p:nvPr/>
        </p:nvSpPr>
        <p:spPr>
          <a:xfrm rot="0">
            <a:off x="10741793" y="371475"/>
            <a:ext cx="13627100" cy="1323975"/>
          </a:xfrm>
          <a:prstGeom prst="rect">
            <a:avLst/>
          </a:prstGeom>
        </p:spPr>
        <p:txBody>
          <a:bodyPr anchor="t" rtlCol="false" tIns="0" lIns="0" bIns="0" rIns="0">
            <a:spAutoFit/>
          </a:bodyPr>
          <a:lstStyle/>
          <a:p>
            <a:pPr marL="0" indent="0" lvl="0">
              <a:lnSpc>
                <a:spcPts val="10559"/>
              </a:lnSpc>
              <a:spcBef>
                <a:spcPct val="0"/>
              </a:spcBef>
            </a:pPr>
            <a:r>
              <a:rPr lang="en-US" sz="8799">
                <a:solidFill>
                  <a:srgbClr val="F87E60"/>
                </a:solidFill>
                <a:latin typeface="Fraunces SemiBold"/>
              </a:rPr>
              <a:t>View</a:t>
            </a:r>
          </a:p>
        </p:txBody>
      </p:sp>
      <p:sp>
        <p:nvSpPr>
          <p:cNvPr name="TextBox 6" id="6"/>
          <p:cNvSpPr txBox="true"/>
          <p:nvPr/>
        </p:nvSpPr>
        <p:spPr>
          <a:xfrm rot="0">
            <a:off x="640310" y="7410450"/>
            <a:ext cx="8503690" cy="1847850"/>
          </a:xfrm>
          <a:prstGeom prst="rect">
            <a:avLst/>
          </a:prstGeom>
        </p:spPr>
        <p:txBody>
          <a:bodyPr anchor="t" rtlCol="false" tIns="0" lIns="0" bIns="0" rIns="0">
            <a:spAutoFit/>
          </a:bodyPr>
          <a:lstStyle/>
          <a:p>
            <a:pPr>
              <a:lnSpc>
                <a:spcPts val="2999"/>
              </a:lnSpc>
              <a:spcBef>
                <a:spcPct val="0"/>
              </a:spcBef>
            </a:pPr>
            <a:r>
              <a:rPr lang="en-US" sz="2499">
                <a:solidFill>
                  <a:srgbClr val="004B35"/>
                </a:solidFill>
                <a:latin typeface="Fraunces SemiBold"/>
              </a:rPr>
              <a:t>Pada pengujian kedua ini, menguji pada fitur autentikasi view, dimana sebelumnya  sudah login sebuah akun dan berada dihalaman awal. Kemudian menekan data yang ingin dilihat . Kemudian akan tampil data yang ingin dilihat</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CDC2FE"/>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8496338">
            <a:off x="10424347" y="-6350466"/>
            <a:ext cx="13669906" cy="14758333"/>
          </a:xfrm>
          <a:prstGeom prst="rect">
            <a:avLst/>
          </a:prstGeom>
        </p:spPr>
      </p:pic>
      <p:pic>
        <p:nvPicPr>
          <p:cNvPr name="Picture 3" id="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5400000">
            <a:off x="-2201004" y="5722123"/>
            <a:ext cx="6459409" cy="7701233"/>
          </a:xfrm>
          <a:prstGeom prst="rect">
            <a:avLst/>
          </a:prstGeom>
        </p:spPr>
      </p:pic>
      <p:pic>
        <p:nvPicPr>
          <p:cNvPr name="Picture 4" id="4"/>
          <p:cNvPicPr>
            <a:picLocks noChangeAspect="true"/>
          </p:cNvPicPr>
          <p:nvPr/>
        </p:nvPicPr>
        <p:blipFill>
          <a:blip r:embed="rId6"/>
          <a:srcRect l="0" t="0" r="0" b="0"/>
          <a:stretch>
            <a:fillRect/>
          </a:stretch>
        </p:blipFill>
        <p:spPr>
          <a:xfrm flipH="false" flipV="false" rot="0">
            <a:off x="2415389" y="2003052"/>
            <a:ext cx="13457222" cy="7569687"/>
          </a:xfrm>
          <a:prstGeom prst="rect">
            <a:avLst/>
          </a:prstGeom>
        </p:spPr>
      </p:pic>
      <p:sp>
        <p:nvSpPr>
          <p:cNvPr name="TextBox 5" id="5"/>
          <p:cNvSpPr txBox="true"/>
          <p:nvPr/>
        </p:nvSpPr>
        <p:spPr>
          <a:xfrm rot="0">
            <a:off x="5581650" y="547687"/>
            <a:ext cx="7124700" cy="952500"/>
          </a:xfrm>
          <a:prstGeom prst="rect">
            <a:avLst/>
          </a:prstGeom>
        </p:spPr>
        <p:txBody>
          <a:bodyPr anchor="t" rtlCol="false" tIns="0" lIns="0" bIns="0" rIns="0">
            <a:spAutoFit/>
          </a:bodyPr>
          <a:lstStyle/>
          <a:p>
            <a:pPr algn="ctr">
              <a:lnSpc>
                <a:spcPts val="7430"/>
              </a:lnSpc>
              <a:spcBef>
                <a:spcPct val="0"/>
              </a:spcBef>
            </a:pPr>
            <a:r>
              <a:rPr lang="en-US" sz="6192">
                <a:solidFill>
                  <a:srgbClr val="004B35"/>
                </a:solidFill>
                <a:latin typeface="Fraunces SemiBold"/>
              </a:rPr>
              <a:t>Tampilan Browser</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BDA994"/>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1960" b="19308"/>
          <a:stretch>
            <a:fillRect/>
          </a:stretch>
        </p:blipFill>
        <p:spPr>
          <a:xfrm flipH="false" flipV="false" rot="0">
            <a:off x="1993217" y="1504715"/>
            <a:ext cx="4356786" cy="4778358"/>
          </a:xfrm>
          <a:prstGeom prst="rect">
            <a:avLst/>
          </a:prstGeom>
        </p:spPr>
      </p:pic>
      <p:pic>
        <p:nvPicPr>
          <p:cNvPr name="Picture 3" id="3"/>
          <p:cNvPicPr>
            <a:picLocks noChangeAspect="true"/>
          </p:cNvPicPr>
          <p:nvPr/>
        </p:nvPicPr>
        <p:blipFill>
          <a:blip r:embed="rId3"/>
          <a:srcRect l="0" t="19251" r="0" b="0"/>
          <a:stretch>
            <a:fillRect/>
          </a:stretch>
        </p:blipFill>
        <p:spPr>
          <a:xfrm flipH="false" flipV="false" rot="0">
            <a:off x="11532160" y="1494418"/>
            <a:ext cx="4389068" cy="4788655"/>
          </a:xfrm>
          <a:prstGeom prst="rect">
            <a:avLst/>
          </a:prstGeom>
        </p:spPr>
      </p:pic>
      <p:sp>
        <p:nvSpPr>
          <p:cNvPr name="TextBox 4" id="4"/>
          <p:cNvSpPr txBox="true"/>
          <p:nvPr/>
        </p:nvSpPr>
        <p:spPr>
          <a:xfrm rot="0">
            <a:off x="10779076" y="5910906"/>
            <a:ext cx="5895237" cy="2838450"/>
          </a:xfrm>
          <a:prstGeom prst="rect">
            <a:avLst/>
          </a:prstGeom>
        </p:spPr>
        <p:txBody>
          <a:bodyPr anchor="t" rtlCol="false" tIns="0" lIns="0" bIns="0" rIns="0">
            <a:spAutoFit/>
          </a:bodyPr>
          <a:lstStyle/>
          <a:p>
            <a:pPr>
              <a:lnSpc>
                <a:spcPts val="7430"/>
              </a:lnSpc>
            </a:pPr>
          </a:p>
          <a:p>
            <a:pPr algn="ctr">
              <a:lnSpc>
                <a:spcPts val="7430"/>
              </a:lnSpc>
            </a:pPr>
            <a:r>
              <a:rPr lang="en-US" sz="6192">
                <a:solidFill>
                  <a:srgbClr val="372D29"/>
                </a:solidFill>
                <a:latin typeface="Fraunces SemiBold"/>
              </a:rPr>
              <a:t>Sophia Lorentz</a:t>
            </a:r>
          </a:p>
          <a:p>
            <a:pPr algn="ctr" marL="0" indent="0" lvl="0">
              <a:lnSpc>
                <a:spcPts val="7430"/>
              </a:lnSpc>
              <a:spcBef>
                <a:spcPct val="0"/>
              </a:spcBef>
            </a:pPr>
            <a:r>
              <a:rPr lang="en-US" sz="6192">
                <a:solidFill>
                  <a:srgbClr val="372D29"/>
                </a:solidFill>
                <a:latin typeface="Fraunces SemiBold"/>
              </a:rPr>
              <a:t>11320048</a:t>
            </a:r>
          </a:p>
        </p:txBody>
      </p:sp>
      <p:sp>
        <p:nvSpPr>
          <p:cNvPr name="TextBox 5" id="5"/>
          <p:cNvSpPr txBox="true"/>
          <p:nvPr/>
        </p:nvSpPr>
        <p:spPr>
          <a:xfrm rot="0">
            <a:off x="1426177" y="6853881"/>
            <a:ext cx="5490865" cy="1895475"/>
          </a:xfrm>
          <a:prstGeom prst="rect">
            <a:avLst/>
          </a:prstGeom>
        </p:spPr>
        <p:txBody>
          <a:bodyPr anchor="t" rtlCol="false" tIns="0" lIns="0" bIns="0" rIns="0">
            <a:spAutoFit/>
          </a:bodyPr>
          <a:lstStyle/>
          <a:p>
            <a:pPr algn="ctr">
              <a:lnSpc>
                <a:spcPts val="7463"/>
              </a:lnSpc>
              <a:spcBef>
                <a:spcPct val="0"/>
              </a:spcBef>
            </a:pPr>
            <a:r>
              <a:rPr lang="en-US" sz="6219">
                <a:solidFill>
                  <a:srgbClr val="372D29"/>
                </a:solidFill>
                <a:latin typeface="Fraunces SemiBold"/>
              </a:rPr>
              <a:t>Jesica Ananda</a:t>
            </a:r>
          </a:p>
          <a:p>
            <a:pPr algn="ctr">
              <a:lnSpc>
                <a:spcPts val="7463"/>
              </a:lnSpc>
              <a:spcBef>
                <a:spcPct val="0"/>
              </a:spcBef>
            </a:pPr>
            <a:r>
              <a:rPr lang="en-US" sz="6219">
                <a:solidFill>
                  <a:srgbClr val="372D29"/>
                </a:solidFill>
                <a:latin typeface="Fraunces SemiBold"/>
              </a:rPr>
              <a:t>11320013</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FAF2E9"/>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2324522">
            <a:off x="-1315261" y="-7073608"/>
            <a:ext cx="10688096" cy="11539105"/>
          </a:xfrm>
          <a:prstGeom prst="rect">
            <a:avLst/>
          </a:prstGeom>
        </p:spPr>
      </p:pic>
      <p:pic>
        <p:nvPicPr>
          <p:cNvPr name="Picture 3" id="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995326">
            <a:off x="13394674" y="6568439"/>
            <a:ext cx="6459409" cy="7701233"/>
          </a:xfrm>
          <a:prstGeom prst="rect">
            <a:avLst/>
          </a:prstGeom>
        </p:spPr>
      </p:pic>
      <p:pic>
        <p:nvPicPr>
          <p:cNvPr name="Picture 4" id="4"/>
          <p:cNvPicPr>
            <a:picLocks noChangeAspect="true"/>
          </p:cNvPicPr>
          <p:nvPr/>
        </p:nvPicPr>
        <p:blipFill>
          <a:blip r:embed="rId6"/>
          <a:srcRect l="0" t="0" r="0" b="0"/>
          <a:stretch>
            <a:fillRect/>
          </a:stretch>
        </p:blipFill>
        <p:spPr>
          <a:xfrm flipH="false" flipV="false" rot="0">
            <a:off x="358853" y="3089388"/>
            <a:ext cx="12607529" cy="4311537"/>
          </a:xfrm>
          <a:prstGeom prst="rect">
            <a:avLst/>
          </a:prstGeom>
        </p:spPr>
      </p:pic>
      <p:sp>
        <p:nvSpPr>
          <p:cNvPr name="TextBox 5" id="5"/>
          <p:cNvSpPr txBox="true"/>
          <p:nvPr/>
        </p:nvSpPr>
        <p:spPr>
          <a:xfrm rot="0">
            <a:off x="10445750" y="575876"/>
            <a:ext cx="13627100" cy="1323975"/>
          </a:xfrm>
          <a:prstGeom prst="rect">
            <a:avLst/>
          </a:prstGeom>
        </p:spPr>
        <p:txBody>
          <a:bodyPr anchor="t" rtlCol="false" tIns="0" lIns="0" bIns="0" rIns="0">
            <a:spAutoFit/>
          </a:bodyPr>
          <a:lstStyle/>
          <a:p>
            <a:pPr marL="0" indent="0" lvl="0">
              <a:lnSpc>
                <a:spcPts val="10559"/>
              </a:lnSpc>
              <a:spcBef>
                <a:spcPct val="0"/>
              </a:spcBef>
            </a:pPr>
            <a:r>
              <a:rPr lang="en-US" sz="8799">
                <a:solidFill>
                  <a:srgbClr val="F87E60"/>
                </a:solidFill>
                <a:latin typeface="Fraunces SemiBold"/>
              </a:rPr>
              <a:t>Search</a:t>
            </a:r>
          </a:p>
        </p:txBody>
      </p:sp>
      <p:sp>
        <p:nvSpPr>
          <p:cNvPr name="TextBox 6" id="6"/>
          <p:cNvSpPr txBox="true"/>
          <p:nvPr/>
        </p:nvSpPr>
        <p:spPr>
          <a:xfrm rot="0">
            <a:off x="640310" y="7842936"/>
            <a:ext cx="8503690" cy="1847850"/>
          </a:xfrm>
          <a:prstGeom prst="rect">
            <a:avLst/>
          </a:prstGeom>
        </p:spPr>
        <p:txBody>
          <a:bodyPr anchor="t" rtlCol="false" tIns="0" lIns="0" bIns="0" rIns="0">
            <a:spAutoFit/>
          </a:bodyPr>
          <a:lstStyle/>
          <a:p>
            <a:pPr>
              <a:lnSpc>
                <a:spcPts val="2999"/>
              </a:lnSpc>
              <a:spcBef>
                <a:spcPct val="0"/>
              </a:spcBef>
            </a:pPr>
            <a:r>
              <a:rPr lang="en-US" sz="2499">
                <a:solidFill>
                  <a:srgbClr val="004B35"/>
                </a:solidFill>
                <a:latin typeface="Fraunces SemiBold"/>
              </a:rPr>
              <a:t>Pada pengujian ketiga ini, menguji pada fitur autentikasi search, dimana sebelumnya  sudah login sebuah akun, kemudian menginput data yang ingin dicari pada bagian search. Kemudian akan tampil data yang dicari</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CDC2FE"/>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8496338">
            <a:off x="10424347" y="-6350466"/>
            <a:ext cx="13669906" cy="14758333"/>
          </a:xfrm>
          <a:prstGeom prst="rect">
            <a:avLst/>
          </a:prstGeom>
        </p:spPr>
      </p:pic>
      <p:pic>
        <p:nvPicPr>
          <p:cNvPr name="Picture 3" id="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5400000">
            <a:off x="-2201004" y="5722123"/>
            <a:ext cx="6459409" cy="7701233"/>
          </a:xfrm>
          <a:prstGeom prst="rect">
            <a:avLst/>
          </a:prstGeom>
        </p:spPr>
      </p:pic>
      <p:pic>
        <p:nvPicPr>
          <p:cNvPr name="Picture 4" id="4"/>
          <p:cNvPicPr>
            <a:picLocks noChangeAspect="true"/>
          </p:cNvPicPr>
          <p:nvPr/>
        </p:nvPicPr>
        <p:blipFill>
          <a:blip r:embed="rId6"/>
          <a:srcRect l="0" t="0" r="0" b="0"/>
          <a:stretch>
            <a:fillRect/>
          </a:stretch>
        </p:blipFill>
        <p:spPr>
          <a:xfrm flipH="false" flipV="false" rot="0">
            <a:off x="3545981" y="3108553"/>
            <a:ext cx="11482794" cy="6464186"/>
          </a:xfrm>
          <a:prstGeom prst="rect">
            <a:avLst/>
          </a:prstGeom>
        </p:spPr>
      </p:pic>
      <p:sp>
        <p:nvSpPr>
          <p:cNvPr name="TextBox 5" id="5"/>
          <p:cNvSpPr txBox="true"/>
          <p:nvPr/>
        </p:nvSpPr>
        <p:spPr>
          <a:xfrm rot="0">
            <a:off x="5725028" y="1019175"/>
            <a:ext cx="7124700" cy="952500"/>
          </a:xfrm>
          <a:prstGeom prst="rect">
            <a:avLst/>
          </a:prstGeom>
        </p:spPr>
        <p:txBody>
          <a:bodyPr anchor="t" rtlCol="false" tIns="0" lIns="0" bIns="0" rIns="0">
            <a:spAutoFit/>
          </a:bodyPr>
          <a:lstStyle/>
          <a:p>
            <a:pPr algn="ctr">
              <a:lnSpc>
                <a:spcPts val="7430"/>
              </a:lnSpc>
              <a:spcBef>
                <a:spcPct val="0"/>
              </a:spcBef>
            </a:pPr>
            <a:r>
              <a:rPr lang="en-US" sz="6192">
                <a:solidFill>
                  <a:srgbClr val="004B35"/>
                </a:solidFill>
                <a:latin typeface="Fraunces SemiBold"/>
              </a:rPr>
              <a:t>Tampilan Browser</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FAF2E9"/>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2324522">
            <a:off x="-1315261" y="-7073608"/>
            <a:ext cx="10688096" cy="11539105"/>
          </a:xfrm>
          <a:prstGeom prst="rect">
            <a:avLst/>
          </a:prstGeom>
        </p:spPr>
      </p:pic>
      <p:pic>
        <p:nvPicPr>
          <p:cNvPr name="Picture 3" id="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995326">
            <a:off x="13394674" y="6568439"/>
            <a:ext cx="6459409" cy="7701233"/>
          </a:xfrm>
          <a:prstGeom prst="rect">
            <a:avLst/>
          </a:prstGeom>
        </p:spPr>
      </p:pic>
      <p:pic>
        <p:nvPicPr>
          <p:cNvPr name="Picture 4" id="4"/>
          <p:cNvPicPr>
            <a:picLocks noChangeAspect="true"/>
          </p:cNvPicPr>
          <p:nvPr/>
        </p:nvPicPr>
        <p:blipFill>
          <a:blip r:embed="rId6"/>
          <a:srcRect l="0" t="0" r="0" b="0"/>
          <a:stretch>
            <a:fillRect/>
          </a:stretch>
        </p:blipFill>
        <p:spPr>
          <a:xfrm flipH="false" flipV="false" rot="0">
            <a:off x="1028700" y="3175901"/>
            <a:ext cx="12307960" cy="3935198"/>
          </a:xfrm>
          <a:prstGeom prst="rect">
            <a:avLst/>
          </a:prstGeom>
        </p:spPr>
      </p:pic>
      <p:sp>
        <p:nvSpPr>
          <p:cNvPr name="TextBox 5" id="5"/>
          <p:cNvSpPr txBox="true"/>
          <p:nvPr/>
        </p:nvSpPr>
        <p:spPr>
          <a:xfrm rot="0">
            <a:off x="8484430" y="371475"/>
            <a:ext cx="13627100" cy="1323975"/>
          </a:xfrm>
          <a:prstGeom prst="rect">
            <a:avLst/>
          </a:prstGeom>
        </p:spPr>
        <p:txBody>
          <a:bodyPr anchor="t" rtlCol="false" tIns="0" lIns="0" bIns="0" rIns="0">
            <a:spAutoFit/>
          </a:bodyPr>
          <a:lstStyle/>
          <a:p>
            <a:pPr marL="0" indent="0" lvl="0">
              <a:lnSpc>
                <a:spcPts val="10559"/>
              </a:lnSpc>
              <a:spcBef>
                <a:spcPct val="0"/>
              </a:spcBef>
            </a:pPr>
            <a:r>
              <a:rPr lang="en-US" sz="8799">
                <a:solidFill>
                  <a:srgbClr val="F87E60"/>
                </a:solidFill>
                <a:latin typeface="Fraunces SemiBold"/>
              </a:rPr>
              <a:t>Forgot Password</a:t>
            </a:r>
          </a:p>
        </p:txBody>
      </p:sp>
      <p:sp>
        <p:nvSpPr>
          <p:cNvPr name="TextBox 6" id="6"/>
          <p:cNvSpPr txBox="true"/>
          <p:nvPr/>
        </p:nvSpPr>
        <p:spPr>
          <a:xfrm rot="0">
            <a:off x="640310" y="7842936"/>
            <a:ext cx="8503690" cy="1847850"/>
          </a:xfrm>
          <a:prstGeom prst="rect">
            <a:avLst/>
          </a:prstGeom>
        </p:spPr>
        <p:txBody>
          <a:bodyPr anchor="t" rtlCol="false" tIns="0" lIns="0" bIns="0" rIns="0">
            <a:spAutoFit/>
          </a:bodyPr>
          <a:lstStyle/>
          <a:p>
            <a:pPr>
              <a:lnSpc>
                <a:spcPts val="2999"/>
              </a:lnSpc>
              <a:spcBef>
                <a:spcPct val="0"/>
              </a:spcBef>
            </a:pPr>
            <a:r>
              <a:rPr lang="en-US" sz="2499">
                <a:solidFill>
                  <a:srgbClr val="004B35"/>
                </a:solidFill>
                <a:latin typeface="Fraunces SemiBold"/>
              </a:rPr>
              <a:t>Pada pengujian ini, menguji pada fitur autentikasi lupa password, dimana ketika ingin login ternyata user lupa password, kemudian menekan link "</a:t>
            </a:r>
            <a:r>
              <a:rPr lang="en-US" sz="2499">
                <a:solidFill>
                  <a:srgbClr val="004B35"/>
                </a:solidFill>
                <a:latin typeface="Fraunces SemiBold Italics"/>
              </a:rPr>
              <a:t>forgot password</a:t>
            </a:r>
            <a:r>
              <a:rPr lang="en-US" sz="2499">
                <a:solidFill>
                  <a:srgbClr val="004B35"/>
                </a:solidFill>
                <a:latin typeface="Fraunces SemiBold"/>
              </a:rPr>
              <a:t>" dan menginput email. Dimana kode untuk mengubah password akan dikirimkan melalui email</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CDC2FE"/>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8496338">
            <a:off x="10424347" y="-6350466"/>
            <a:ext cx="13669906" cy="14758333"/>
          </a:xfrm>
          <a:prstGeom prst="rect">
            <a:avLst/>
          </a:prstGeom>
        </p:spPr>
      </p:pic>
      <p:pic>
        <p:nvPicPr>
          <p:cNvPr name="Picture 3" id="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5400000">
            <a:off x="-2201004" y="5722123"/>
            <a:ext cx="6459409" cy="7701233"/>
          </a:xfrm>
          <a:prstGeom prst="rect">
            <a:avLst/>
          </a:prstGeom>
        </p:spPr>
      </p:pic>
      <p:pic>
        <p:nvPicPr>
          <p:cNvPr name="Picture 4" id="4"/>
          <p:cNvPicPr>
            <a:picLocks noChangeAspect="true"/>
          </p:cNvPicPr>
          <p:nvPr/>
        </p:nvPicPr>
        <p:blipFill>
          <a:blip r:embed="rId6"/>
          <a:srcRect l="0" t="0" r="0" b="0"/>
          <a:stretch>
            <a:fillRect/>
          </a:stretch>
        </p:blipFill>
        <p:spPr>
          <a:xfrm flipH="false" flipV="false" rot="0">
            <a:off x="2558767" y="2003052"/>
            <a:ext cx="13457222" cy="7569687"/>
          </a:xfrm>
          <a:prstGeom prst="rect">
            <a:avLst/>
          </a:prstGeom>
        </p:spPr>
      </p:pic>
      <p:sp>
        <p:nvSpPr>
          <p:cNvPr name="TextBox 5" id="5"/>
          <p:cNvSpPr txBox="true"/>
          <p:nvPr/>
        </p:nvSpPr>
        <p:spPr>
          <a:xfrm rot="0">
            <a:off x="5581650" y="547687"/>
            <a:ext cx="7124700" cy="952500"/>
          </a:xfrm>
          <a:prstGeom prst="rect">
            <a:avLst/>
          </a:prstGeom>
        </p:spPr>
        <p:txBody>
          <a:bodyPr anchor="t" rtlCol="false" tIns="0" lIns="0" bIns="0" rIns="0">
            <a:spAutoFit/>
          </a:bodyPr>
          <a:lstStyle/>
          <a:p>
            <a:pPr algn="ctr">
              <a:lnSpc>
                <a:spcPts val="7430"/>
              </a:lnSpc>
              <a:spcBef>
                <a:spcPct val="0"/>
              </a:spcBef>
            </a:pPr>
            <a:r>
              <a:rPr lang="en-US" sz="6192">
                <a:solidFill>
                  <a:srgbClr val="004B35"/>
                </a:solidFill>
                <a:latin typeface="Fraunces SemiBold"/>
              </a:rPr>
              <a:t>Tampilan Browser</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FAF2E9"/>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2324522">
            <a:off x="-1315261" y="-7073608"/>
            <a:ext cx="10688096" cy="11539105"/>
          </a:xfrm>
          <a:prstGeom prst="rect">
            <a:avLst/>
          </a:prstGeom>
        </p:spPr>
      </p:pic>
      <p:pic>
        <p:nvPicPr>
          <p:cNvPr name="Picture 3" id="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995326">
            <a:off x="13394674" y="6568439"/>
            <a:ext cx="6459409" cy="7701233"/>
          </a:xfrm>
          <a:prstGeom prst="rect">
            <a:avLst/>
          </a:prstGeom>
        </p:spPr>
      </p:pic>
      <p:pic>
        <p:nvPicPr>
          <p:cNvPr name="Picture 4" id="4"/>
          <p:cNvPicPr>
            <a:picLocks noChangeAspect="true"/>
          </p:cNvPicPr>
          <p:nvPr/>
        </p:nvPicPr>
        <p:blipFill>
          <a:blip r:embed="rId6"/>
          <a:srcRect l="0" t="0" r="0" b="0"/>
          <a:stretch>
            <a:fillRect/>
          </a:stretch>
        </p:blipFill>
        <p:spPr>
          <a:xfrm flipH="false" flipV="false" rot="0">
            <a:off x="640310" y="3260894"/>
            <a:ext cx="11263330" cy="4259483"/>
          </a:xfrm>
          <a:prstGeom prst="rect">
            <a:avLst/>
          </a:prstGeom>
        </p:spPr>
      </p:pic>
      <p:sp>
        <p:nvSpPr>
          <p:cNvPr name="TextBox 5" id="5"/>
          <p:cNvSpPr txBox="true"/>
          <p:nvPr/>
        </p:nvSpPr>
        <p:spPr>
          <a:xfrm rot="0">
            <a:off x="10697862" y="371475"/>
            <a:ext cx="13627100" cy="1323975"/>
          </a:xfrm>
          <a:prstGeom prst="rect">
            <a:avLst/>
          </a:prstGeom>
        </p:spPr>
        <p:txBody>
          <a:bodyPr anchor="t" rtlCol="false" tIns="0" lIns="0" bIns="0" rIns="0">
            <a:spAutoFit/>
          </a:bodyPr>
          <a:lstStyle/>
          <a:p>
            <a:pPr marL="0" indent="0" lvl="0">
              <a:lnSpc>
                <a:spcPts val="10559"/>
              </a:lnSpc>
              <a:spcBef>
                <a:spcPct val="0"/>
              </a:spcBef>
            </a:pPr>
            <a:r>
              <a:rPr lang="en-US" sz="8799">
                <a:solidFill>
                  <a:srgbClr val="F87E60"/>
                </a:solidFill>
                <a:latin typeface="Fraunces SemiBold"/>
              </a:rPr>
              <a:t>Search </a:t>
            </a:r>
          </a:p>
        </p:txBody>
      </p:sp>
      <p:sp>
        <p:nvSpPr>
          <p:cNvPr name="TextBox 6" id="6"/>
          <p:cNvSpPr txBox="true"/>
          <p:nvPr/>
        </p:nvSpPr>
        <p:spPr>
          <a:xfrm rot="0">
            <a:off x="640310" y="7842936"/>
            <a:ext cx="8503690" cy="1847850"/>
          </a:xfrm>
          <a:prstGeom prst="rect">
            <a:avLst/>
          </a:prstGeom>
        </p:spPr>
        <p:txBody>
          <a:bodyPr anchor="t" rtlCol="false" tIns="0" lIns="0" bIns="0" rIns="0">
            <a:spAutoFit/>
          </a:bodyPr>
          <a:lstStyle/>
          <a:p>
            <a:pPr>
              <a:lnSpc>
                <a:spcPts val="2999"/>
              </a:lnSpc>
              <a:spcBef>
                <a:spcPct val="0"/>
              </a:spcBef>
            </a:pPr>
            <a:r>
              <a:rPr lang="en-US" sz="2499">
                <a:solidFill>
                  <a:srgbClr val="004B35"/>
                </a:solidFill>
                <a:latin typeface="Fraunces SemiBold"/>
              </a:rPr>
              <a:t>Pada pengujian kelima ini, menguji pada fitur autentikasi search, dimana sebelumnya  sudah login sebuah akun, kemudian menginput data yang ingin dicari pada bagian search. Kemudian akan tampil data yang dicari</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CDC2FE"/>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8496338">
            <a:off x="10424347" y="-6350466"/>
            <a:ext cx="13669906" cy="14758333"/>
          </a:xfrm>
          <a:prstGeom prst="rect">
            <a:avLst/>
          </a:prstGeom>
        </p:spPr>
      </p:pic>
      <p:pic>
        <p:nvPicPr>
          <p:cNvPr name="Picture 3" id="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5400000">
            <a:off x="-2201004" y="5722123"/>
            <a:ext cx="6459409" cy="7701233"/>
          </a:xfrm>
          <a:prstGeom prst="rect">
            <a:avLst/>
          </a:prstGeom>
        </p:spPr>
      </p:pic>
      <p:pic>
        <p:nvPicPr>
          <p:cNvPr name="Picture 4" id="4"/>
          <p:cNvPicPr>
            <a:picLocks noChangeAspect="true"/>
          </p:cNvPicPr>
          <p:nvPr/>
        </p:nvPicPr>
        <p:blipFill>
          <a:blip r:embed="rId6"/>
          <a:srcRect l="0" t="0" r="0" b="0"/>
          <a:stretch>
            <a:fillRect/>
          </a:stretch>
        </p:blipFill>
        <p:spPr>
          <a:xfrm flipH="false" flipV="false" rot="0">
            <a:off x="2415389" y="2320425"/>
            <a:ext cx="13457222" cy="7569687"/>
          </a:xfrm>
          <a:prstGeom prst="rect">
            <a:avLst/>
          </a:prstGeom>
        </p:spPr>
      </p:pic>
      <p:sp>
        <p:nvSpPr>
          <p:cNvPr name="TextBox 5" id="5"/>
          <p:cNvSpPr txBox="true"/>
          <p:nvPr/>
        </p:nvSpPr>
        <p:spPr>
          <a:xfrm rot="0">
            <a:off x="5581650" y="547687"/>
            <a:ext cx="7124700" cy="952500"/>
          </a:xfrm>
          <a:prstGeom prst="rect">
            <a:avLst/>
          </a:prstGeom>
        </p:spPr>
        <p:txBody>
          <a:bodyPr anchor="t" rtlCol="false" tIns="0" lIns="0" bIns="0" rIns="0">
            <a:spAutoFit/>
          </a:bodyPr>
          <a:lstStyle/>
          <a:p>
            <a:pPr algn="ctr">
              <a:lnSpc>
                <a:spcPts val="7430"/>
              </a:lnSpc>
              <a:spcBef>
                <a:spcPct val="0"/>
              </a:spcBef>
            </a:pPr>
            <a:r>
              <a:rPr lang="en-US" sz="6192">
                <a:solidFill>
                  <a:srgbClr val="004B35"/>
                </a:solidFill>
                <a:latin typeface="Fraunces SemiBold"/>
              </a:rPr>
              <a:t>Tampilan Browser</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F87E60"/>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4477796">
            <a:off x="14494768" y="3069522"/>
            <a:ext cx="9908599" cy="7852564"/>
          </a:xfrm>
          <a:prstGeom prst="rect">
            <a:avLst/>
          </a:prstGeom>
        </p:spPr>
      </p:pic>
      <p:pic>
        <p:nvPicPr>
          <p:cNvPr name="Picture 3" id="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4144394" y="1028700"/>
            <a:ext cx="9999211" cy="7924375"/>
          </a:xfrm>
          <a:prstGeom prst="rect">
            <a:avLst/>
          </a:prstGeom>
        </p:spPr>
      </p:pic>
      <p:pic>
        <p:nvPicPr>
          <p:cNvPr name="Picture 4" id="4"/>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4762838">
            <a:off x="11363031" y="2374099"/>
            <a:ext cx="3811334" cy="4114800"/>
          </a:xfrm>
          <a:prstGeom prst="rect">
            <a:avLst/>
          </a:prstGeom>
        </p:spPr>
      </p:pic>
      <p:grpSp>
        <p:nvGrpSpPr>
          <p:cNvPr name="Group 5" id="5"/>
          <p:cNvGrpSpPr/>
          <p:nvPr/>
        </p:nvGrpSpPr>
        <p:grpSpPr>
          <a:xfrm rot="0">
            <a:off x="4242556" y="4431499"/>
            <a:ext cx="9901049" cy="2147811"/>
            <a:chOff x="0" y="0"/>
            <a:chExt cx="13201399" cy="2863748"/>
          </a:xfrm>
        </p:grpSpPr>
        <p:sp>
          <p:nvSpPr>
            <p:cNvPr name="TextBox 6" id="6"/>
            <p:cNvSpPr txBox="true"/>
            <p:nvPr/>
          </p:nvSpPr>
          <p:spPr>
            <a:xfrm rot="0">
              <a:off x="0" y="9525"/>
              <a:ext cx="13070517" cy="1768475"/>
            </a:xfrm>
            <a:prstGeom prst="rect">
              <a:avLst/>
            </a:prstGeom>
          </p:spPr>
          <p:txBody>
            <a:bodyPr anchor="t" rtlCol="false" tIns="0" lIns="0" bIns="0" rIns="0">
              <a:spAutoFit/>
            </a:bodyPr>
            <a:lstStyle/>
            <a:p>
              <a:pPr algn="ctr" marL="0" indent="0" lvl="0">
                <a:lnSpc>
                  <a:spcPts val="10559"/>
                </a:lnSpc>
                <a:spcBef>
                  <a:spcPct val="0"/>
                </a:spcBef>
              </a:pPr>
              <a:r>
                <a:rPr lang="en-US" sz="8799">
                  <a:solidFill>
                    <a:srgbClr val="004B35"/>
                  </a:solidFill>
                  <a:latin typeface="Fraunces SemiBold"/>
                </a:rPr>
                <a:t>Terima kasih!</a:t>
              </a:r>
            </a:p>
          </p:txBody>
        </p:sp>
        <p:sp>
          <p:nvSpPr>
            <p:cNvPr name="TextBox 7" id="7"/>
            <p:cNvSpPr txBox="true"/>
            <p:nvPr/>
          </p:nvSpPr>
          <p:spPr>
            <a:xfrm rot="0">
              <a:off x="0" y="2122915"/>
              <a:ext cx="13201399" cy="740833"/>
            </a:xfrm>
            <a:prstGeom prst="rect">
              <a:avLst/>
            </a:prstGeom>
          </p:spPr>
          <p:txBody>
            <a:bodyPr anchor="t" rtlCol="false" tIns="0" lIns="0" bIns="0" rIns="0">
              <a:spAutoFit/>
            </a:bodyPr>
            <a:lstStyle/>
            <a:p>
              <a:pPr algn="ctr">
                <a:lnSpc>
                  <a:spcPts val="4550"/>
                </a:lnSpc>
              </a:pPr>
            </a:p>
          </p:txBody>
        </p:sp>
      </p:grpSp>
      <p:pic>
        <p:nvPicPr>
          <p:cNvPr name="Picture 8" id="8"/>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6288773">
            <a:off x="-5696761" y="-5415254"/>
            <a:ext cx="10688096" cy="11539105"/>
          </a:xfrm>
          <a:prstGeom prst="rect">
            <a:avLst/>
          </a:prstGeom>
        </p:spPr>
      </p:pic>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CDC2FE"/>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4488895">
            <a:off x="-3551645" y="-2953711"/>
            <a:ext cx="11603070" cy="13833765"/>
          </a:xfrm>
          <a:prstGeom prst="rect">
            <a:avLst/>
          </a:prstGeom>
        </p:spPr>
      </p:pic>
      <p:grpSp>
        <p:nvGrpSpPr>
          <p:cNvPr name="Group 3" id="3"/>
          <p:cNvGrpSpPr/>
          <p:nvPr/>
        </p:nvGrpSpPr>
        <p:grpSpPr>
          <a:xfrm rot="0">
            <a:off x="7813128" y="3963171"/>
            <a:ext cx="797057" cy="1664350"/>
            <a:chOff x="0" y="0"/>
            <a:chExt cx="1062743" cy="2219134"/>
          </a:xfrm>
        </p:grpSpPr>
        <p:pic>
          <p:nvPicPr>
            <p:cNvPr name="Picture 4" id="4"/>
            <p:cNvPicPr>
              <a:picLocks noChangeAspect="true"/>
            </p:cNvPicPr>
            <p:nvPr/>
          </p:nvPicPr>
          <p:blipFill>
            <a:blip r:embed="rId4"/>
            <a:srcRect l="0" t="0" r="0" b="0"/>
            <a:stretch>
              <a:fillRect/>
            </a:stretch>
          </p:blipFill>
          <p:spPr>
            <a:xfrm flipH="false" flipV="false" rot="0">
              <a:off x="188181" y="0"/>
              <a:ext cx="686380" cy="733606"/>
            </a:xfrm>
            <a:prstGeom prst="rect">
              <a:avLst/>
            </a:prstGeom>
          </p:spPr>
        </p:pic>
        <p:pic>
          <p:nvPicPr>
            <p:cNvPr name="Picture 5" id="5"/>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2700000">
              <a:off x="155635" y="1312026"/>
              <a:ext cx="751473" cy="751473"/>
            </a:xfrm>
            <a:prstGeom prst="rect">
              <a:avLst/>
            </a:prstGeom>
          </p:spPr>
        </p:pic>
      </p:grpSp>
      <p:grpSp>
        <p:nvGrpSpPr>
          <p:cNvPr name="Group 6" id="6"/>
          <p:cNvGrpSpPr/>
          <p:nvPr/>
        </p:nvGrpSpPr>
        <p:grpSpPr>
          <a:xfrm rot="0">
            <a:off x="8980375" y="3157641"/>
            <a:ext cx="5369689" cy="3850976"/>
            <a:chOff x="0" y="0"/>
            <a:chExt cx="7159586" cy="5134634"/>
          </a:xfrm>
        </p:grpSpPr>
        <p:sp>
          <p:nvSpPr>
            <p:cNvPr name="TextBox 7" id="7"/>
            <p:cNvSpPr txBox="true"/>
            <p:nvPr/>
          </p:nvSpPr>
          <p:spPr>
            <a:xfrm rot="0">
              <a:off x="0" y="9525"/>
              <a:ext cx="7159586" cy="1768475"/>
            </a:xfrm>
            <a:prstGeom prst="rect">
              <a:avLst/>
            </a:prstGeom>
          </p:spPr>
          <p:txBody>
            <a:bodyPr anchor="t" rtlCol="false" tIns="0" lIns="0" bIns="0" rIns="0">
              <a:spAutoFit/>
            </a:bodyPr>
            <a:lstStyle/>
            <a:p>
              <a:pPr algn="l" marL="0" indent="0" lvl="0">
                <a:lnSpc>
                  <a:spcPts val="10559"/>
                </a:lnSpc>
                <a:spcBef>
                  <a:spcPct val="0"/>
                </a:spcBef>
              </a:pPr>
              <a:r>
                <a:rPr lang="en-US" sz="8799">
                  <a:solidFill>
                    <a:srgbClr val="004B35"/>
                  </a:solidFill>
                  <a:latin typeface="Fraunces SemiBold"/>
                </a:rPr>
                <a:t>Agenda</a:t>
              </a:r>
            </a:p>
          </p:txBody>
        </p:sp>
        <p:sp>
          <p:nvSpPr>
            <p:cNvPr name="TextBox 8" id="8"/>
            <p:cNvSpPr txBox="true"/>
            <p:nvPr/>
          </p:nvSpPr>
          <p:spPr>
            <a:xfrm rot="0">
              <a:off x="0" y="2593192"/>
              <a:ext cx="7159586" cy="647700"/>
            </a:xfrm>
            <a:prstGeom prst="rect">
              <a:avLst/>
            </a:prstGeom>
          </p:spPr>
          <p:txBody>
            <a:bodyPr anchor="t" rtlCol="false" tIns="0" lIns="0" bIns="0" rIns="0">
              <a:spAutoFit/>
            </a:bodyPr>
            <a:lstStyle/>
            <a:p>
              <a:pPr algn="l" marL="0" indent="0" lvl="0">
                <a:lnSpc>
                  <a:spcPts val="3840"/>
                </a:lnSpc>
                <a:spcBef>
                  <a:spcPct val="0"/>
                </a:spcBef>
              </a:pPr>
              <a:r>
                <a:rPr lang="en-US" sz="3200">
                  <a:solidFill>
                    <a:srgbClr val="004B35"/>
                  </a:solidFill>
                  <a:latin typeface="Fraunces SemiBold"/>
                </a:rPr>
                <a:t>Topik Bahasan</a:t>
              </a:r>
            </a:p>
          </p:txBody>
        </p:sp>
        <p:sp>
          <p:nvSpPr>
            <p:cNvPr name="TextBox 9" id="9"/>
            <p:cNvSpPr txBox="true"/>
            <p:nvPr/>
          </p:nvSpPr>
          <p:spPr>
            <a:xfrm rot="0">
              <a:off x="0" y="3761764"/>
              <a:ext cx="7159586" cy="1329690"/>
            </a:xfrm>
            <a:prstGeom prst="rect">
              <a:avLst/>
            </a:prstGeom>
          </p:spPr>
          <p:txBody>
            <a:bodyPr anchor="t" rtlCol="false" tIns="0" lIns="0" bIns="0" rIns="0">
              <a:spAutoFit/>
            </a:bodyPr>
            <a:lstStyle/>
            <a:p>
              <a:pPr marL="631508" indent="-315754" lvl="1">
                <a:lnSpc>
                  <a:spcPts val="4094"/>
                </a:lnSpc>
                <a:buFont typeface="Arial"/>
                <a:buChar char="•"/>
              </a:pPr>
              <a:r>
                <a:rPr lang="en-US" u="sng" sz="2925">
                  <a:solidFill>
                    <a:srgbClr val="004B35"/>
                  </a:solidFill>
                  <a:latin typeface="The Youngest Serif"/>
                </a:rPr>
                <a:t>Cucumber</a:t>
              </a:r>
            </a:p>
            <a:p>
              <a:pPr marL="631508" indent="-315754" lvl="1">
                <a:lnSpc>
                  <a:spcPts val="4094"/>
                </a:lnSpc>
                <a:buFont typeface="Arial"/>
                <a:buChar char="•"/>
              </a:pPr>
              <a:r>
                <a:rPr lang="en-US" u="sng" sz="2925">
                  <a:solidFill>
                    <a:srgbClr val="004B35"/>
                  </a:solidFill>
                  <a:latin typeface="The Youngest Serif"/>
                </a:rPr>
                <a:t>Robot Framework</a:t>
              </a:r>
            </a:p>
          </p:txBody>
        </p:sp>
      </p:grpSp>
      <p:pic>
        <p:nvPicPr>
          <p:cNvPr name="Picture 10" id="10"/>
          <p:cNvPicPr>
            <a:picLocks noChangeAspect="true"/>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0" t="0" r="0" b="0"/>
          <a:stretch>
            <a:fillRect/>
          </a:stretch>
        </p:blipFill>
        <p:spPr>
          <a:xfrm flipH="false" flipV="false" rot="-4477796">
            <a:off x="14494768" y="3069522"/>
            <a:ext cx="9908599" cy="7852564"/>
          </a:xfrm>
          <a:prstGeom prst="rect">
            <a:avLst/>
          </a:prstGeom>
        </p:spPr>
      </p:pic>
    </p:spTree>
  </p:cSld>
  <p:clrMapOvr>
    <a:masterClrMapping/>
  </p:clrMapOvr>
</p:sld>
</file>

<file path=ppt/slides/slide4.xml><?xml version="1.0" encoding="utf-8"?>
<p:sld xmlns:p="http://schemas.openxmlformats.org/presentationml/2006/main" xmlns:a="http://schemas.openxmlformats.org/drawingml/2006/main">
  <p:cSld>
    <p:bg>
      <p:bgPr>
        <a:solidFill>
          <a:srgbClr val="CDC2FE"/>
        </a:solidFill>
      </p:bgPr>
    </p:bg>
    <p:spTree>
      <p:nvGrpSpPr>
        <p:cNvPr id="1" name=""/>
        <p:cNvGrpSpPr/>
        <p:nvPr/>
      </p:nvGrpSpPr>
      <p:grpSpPr>
        <a:xfrm>
          <a:off x="0" y="0"/>
          <a:ext cx="0" cy="0"/>
          <a:chOff x="0" y="0"/>
          <a:chExt cx="0" cy="0"/>
        </a:xfrm>
      </p:grpSpPr>
      <p:sp>
        <p:nvSpPr>
          <p:cNvPr name="TextBox 2" id="2"/>
          <p:cNvSpPr txBox="true"/>
          <p:nvPr/>
        </p:nvSpPr>
        <p:spPr>
          <a:xfrm rot="0">
            <a:off x="1254598" y="271496"/>
            <a:ext cx="15778803" cy="1514409"/>
          </a:xfrm>
          <a:prstGeom prst="rect">
            <a:avLst/>
          </a:prstGeom>
        </p:spPr>
        <p:txBody>
          <a:bodyPr anchor="t" rtlCol="false" tIns="0" lIns="0" bIns="0" rIns="0">
            <a:spAutoFit/>
          </a:bodyPr>
          <a:lstStyle/>
          <a:p>
            <a:pPr algn="ctr" marL="0" indent="0" lvl="0">
              <a:lnSpc>
                <a:spcPts val="11999"/>
              </a:lnSpc>
              <a:spcBef>
                <a:spcPct val="0"/>
              </a:spcBef>
            </a:pPr>
            <a:r>
              <a:rPr lang="en-US" sz="9999">
                <a:solidFill>
                  <a:srgbClr val="000000"/>
                </a:solidFill>
                <a:latin typeface="Fraunces SemiBold"/>
              </a:rPr>
              <a:t>Cucumber</a:t>
            </a:r>
          </a:p>
        </p:txBody>
      </p:sp>
      <p:sp>
        <p:nvSpPr>
          <p:cNvPr name="TextBox 3" id="3"/>
          <p:cNvSpPr txBox="true"/>
          <p:nvPr/>
        </p:nvSpPr>
        <p:spPr>
          <a:xfrm rot="0">
            <a:off x="1254598" y="2495836"/>
            <a:ext cx="15778803" cy="7791164"/>
          </a:xfrm>
          <a:prstGeom prst="rect">
            <a:avLst/>
          </a:prstGeom>
        </p:spPr>
        <p:txBody>
          <a:bodyPr anchor="t" rtlCol="false" tIns="0" lIns="0" bIns="0" rIns="0">
            <a:spAutoFit/>
          </a:bodyPr>
          <a:lstStyle/>
          <a:p>
            <a:pPr>
              <a:lnSpc>
                <a:spcPts val="4799"/>
              </a:lnSpc>
            </a:pPr>
            <a:r>
              <a:rPr lang="en-US" sz="3999">
                <a:solidFill>
                  <a:srgbClr val="000000"/>
                </a:solidFill>
                <a:latin typeface="Fraunces SemiBold"/>
              </a:rPr>
              <a:t>Cucumber merupakan salah satu tools yang dapat digunakan untuk menguji BDD(Behavior Driven Development).</a:t>
            </a:r>
          </a:p>
          <a:p>
            <a:pPr>
              <a:lnSpc>
                <a:spcPts val="4799"/>
              </a:lnSpc>
            </a:pPr>
            <a:r>
              <a:rPr lang="en-US" sz="3999">
                <a:solidFill>
                  <a:srgbClr val="000000"/>
                </a:solidFill>
                <a:latin typeface="Fraunces SemiBold"/>
              </a:rPr>
              <a:t>BDD merupakan konsep untuk mentest sistem dengan menuliskan berbagai skenario yang menjelaskan behavior sistem dari perspektif pengujinya. Skenario tersebut yaitu diurutkan dengan Given, When, Then. </a:t>
            </a:r>
          </a:p>
          <a:p>
            <a:pPr>
              <a:lnSpc>
                <a:spcPts val="4799"/>
              </a:lnSpc>
            </a:pPr>
          </a:p>
          <a:p>
            <a:pPr marL="863599" indent="-431800" lvl="1">
              <a:lnSpc>
                <a:spcPts val="4799"/>
              </a:lnSpc>
              <a:buFont typeface="Arial"/>
              <a:buChar char="•"/>
            </a:pPr>
            <a:r>
              <a:rPr lang="en-US" sz="3999">
                <a:solidFill>
                  <a:srgbClr val="000000"/>
                </a:solidFill>
                <a:latin typeface="Fraunces SemiBold"/>
              </a:rPr>
              <a:t>Given — menjelaskan konteks dari skenario</a:t>
            </a:r>
          </a:p>
          <a:p>
            <a:pPr marL="863599" indent="-431800" lvl="1">
              <a:lnSpc>
                <a:spcPts val="4799"/>
              </a:lnSpc>
              <a:buFont typeface="Arial"/>
              <a:buChar char="•"/>
            </a:pPr>
            <a:r>
              <a:rPr lang="en-US" spc="-11" sz="3999">
                <a:solidFill>
                  <a:srgbClr val="000000"/>
                </a:solidFill>
                <a:latin typeface="Fraunces SemiBold"/>
              </a:rPr>
              <a:t>When — menjelaskan tindakan yang dilakukan oleh user</a:t>
            </a:r>
          </a:p>
          <a:p>
            <a:pPr marL="863599" indent="-431800" lvl="1">
              <a:lnSpc>
                <a:spcPts val="4799"/>
              </a:lnSpc>
              <a:buFont typeface="Arial"/>
              <a:buChar char="•"/>
            </a:pPr>
            <a:r>
              <a:rPr lang="en-US" spc="-11" sz="3999">
                <a:solidFill>
                  <a:srgbClr val="000000"/>
                </a:solidFill>
                <a:latin typeface="Fraunces SemiBold"/>
              </a:rPr>
              <a:t>Then — menjelaskan outcome dari tindakan yang dilakukan oleh user</a:t>
            </a:r>
          </a:p>
          <a:p>
            <a:pPr algn="ctr">
              <a:lnSpc>
                <a:spcPts val="4799"/>
              </a:lnSpc>
            </a:pPr>
          </a:p>
          <a:p>
            <a:pPr algn="ctr" marL="0" indent="0" lvl="0">
              <a:lnSpc>
                <a:spcPts val="4799"/>
              </a:lnSpc>
              <a:spcBef>
                <a:spcPct val="0"/>
              </a:spcBef>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04B35"/>
        </a:solidFill>
      </p:bgPr>
    </p:bg>
    <p:spTree>
      <p:nvGrpSpPr>
        <p:cNvPr id="1" name=""/>
        <p:cNvGrpSpPr/>
        <p:nvPr/>
      </p:nvGrpSpPr>
      <p:grpSpPr>
        <a:xfrm>
          <a:off x="0" y="0"/>
          <a:ext cx="0" cy="0"/>
          <a:chOff x="0" y="0"/>
          <a:chExt cx="0" cy="0"/>
        </a:xfrm>
      </p:grpSpPr>
      <p:sp>
        <p:nvSpPr>
          <p:cNvPr name="TextBox 2" id="2"/>
          <p:cNvSpPr txBox="true"/>
          <p:nvPr/>
        </p:nvSpPr>
        <p:spPr>
          <a:xfrm rot="0">
            <a:off x="9144000" y="191126"/>
            <a:ext cx="15778803" cy="1323975"/>
          </a:xfrm>
          <a:prstGeom prst="rect">
            <a:avLst/>
          </a:prstGeom>
        </p:spPr>
        <p:txBody>
          <a:bodyPr anchor="t" rtlCol="false" tIns="0" lIns="0" bIns="0" rIns="0">
            <a:spAutoFit/>
          </a:bodyPr>
          <a:lstStyle/>
          <a:p>
            <a:pPr marL="0" indent="0" lvl="0">
              <a:lnSpc>
                <a:spcPts val="10559"/>
              </a:lnSpc>
              <a:spcBef>
                <a:spcPct val="0"/>
              </a:spcBef>
            </a:pPr>
            <a:r>
              <a:rPr lang="en-US" sz="8799">
                <a:solidFill>
                  <a:srgbClr val="F87E60"/>
                </a:solidFill>
                <a:latin typeface="Fraunces SemiBold"/>
              </a:rPr>
              <a:t>Register</a:t>
            </a:r>
          </a:p>
        </p:txBody>
      </p:sp>
      <p:pic>
        <p:nvPicPr>
          <p:cNvPr name="Picture 3" id="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6288773">
            <a:off x="-1315261" y="-6604434"/>
            <a:ext cx="10688096" cy="11539105"/>
          </a:xfrm>
          <a:prstGeom prst="rect">
            <a:avLst/>
          </a:prstGeom>
        </p:spPr>
      </p:pic>
      <p:pic>
        <p:nvPicPr>
          <p:cNvPr name="Picture 4" id="4"/>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995326">
            <a:off x="13803697" y="7043227"/>
            <a:ext cx="6459409" cy="7701233"/>
          </a:xfrm>
          <a:prstGeom prst="rect">
            <a:avLst/>
          </a:prstGeom>
        </p:spPr>
      </p:pic>
      <p:pic>
        <p:nvPicPr>
          <p:cNvPr name="Picture 5" id="5"/>
          <p:cNvPicPr>
            <a:picLocks noChangeAspect="true"/>
          </p:cNvPicPr>
          <p:nvPr/>
        </p:nvPicPr>
        <p:blipFill>
          <a:blip r:embed="rId6"/>
          <a:srcRect l="0" t="0" r="0" b="0"/>
          <a:stretch>
            <a:fillRect/>
          </a:stretch>
        </p:blipFill>
        <p:spPr>
          <a:xfrm flipH="false" flipV="false" rot="0">
            <a:off x="82597" y="3304526"/>
            <a:ext cx="9061403" cy="5953774"/>
          </a:xfrm>
          <a:prstGeom prst="rect">
            <a:avLst/>
          </a:prstGeom>
        </p:spPr>
      </p:pic>
      <p:pic>
        <p:nvPicPr>
          <p:cNvPr name="Picture 6" id="6"/>
          <p:cNvPicPr>
            <a:picLocks noChangeAspect="true"/>
          </p:cNvPicPr>
          <p:nvPr/>
        </p:nvPicPr>
        <p:blipFill>
          <a:blip r:embed="rId7"/>
          <a:srcRect l="0" t="0" r="0" b="0"/>
          <a:stretch>
            <a:fillRect/>
          </a:stretch>
        </p:blipFill>
        <p:spPr>
          <a:xfrm flipH="false" flipV="false" rot="0">
            <a:off x="9500904" y="5305679"/>
            <a:ext cx="6999252" cy="2158360"/>
          </a:xfrm>
          <a:prstGeom prst="rect">
            <a:avLst/>
          </a:prstGeom>
        </p:spPr>
      </p:pic>
      <p:sp>
        <p:nvSpPr>
          <p:cNvPr name="TextBox 7" id="7"/>
          <p:cNvSpPr txBox="true"/>
          <p:nvPr/>
        </p:nvSpPr>
        <p:spPr>
          <a:xfrm rot="0">
            <a:off x="9500904" y="1781670"/>
            <a:ext cx="8503690" cy="2219325"/>
          </a:xfrm>
          <a:prstGeom prst="rect">
            <a:avLst/>
          </a:prstGeom>
        </p:spPr>
        <p:txBody>
          <a:bodyPr anchor="t" rtlCol="false" tIns="0" lIns="0" bIns="0" rIns="0">
            <a:spAutoFit/>
          </a:bodyPr>
          <a:lstStyle/>
          <a:p>
            <a:pPr>
              <a:lnSpc>
                <a:spcPts val="2999"/>
              </a:lnSpc>
              <a:spcBef>
                <a:spcPct val="0"/>
              </a:spcBef>
            </a:pPr>
            <a:r>
              <a:rPr lang="en-US" sz="2499">
                <a:solidFill>
                  <a:srgbClr val="FFFFFF"/>
                </a:solidFill>
                <a:latin typeface="Fraunces SemiBold"/>
              </a:rPr>
              <a:t>Pada pengujian ini, menguji pada fitur autentikasi register, dimana sebelum melakukan login  terlebih dahulu mendaftarkan sebuah akun, sehingga untuk mengisi field first name, last name, emailNew dan password dengan membuat sebuah sendkeys pada masing-masing field. </a:t>
            </a:r>
          </a:p>
        </p:txBody>
      </p:sp>
      <p:sp>
        <p:nvSpPr>
          <p:cNvPr name="TextBox 8" id="8"/>
          <p:cNvSpPr txBox="true"/>
          <p:nvPr/>
        </p:nvSpPr>
        <p:spPr>
          <a:xfrm rot="0">
            <a:off x="9500904" y="4410329"/>
            <a:ext cx="2051745" cy="476250"/>
          </a:xfrm>
          <a:prstGeom prst="rect">
            <a:avLst/>
          </a:prstGeom>
        </p:spPr>
        <p:txBody>
          <a:bodyPr anchor="t" rtlCol="false" tIns="0" lIns="0" bIns="0" rIns="0">
            <a:spAutoFit/>
          </a:bodyPr>
          <a:lstStyle/>
          <a:p>
            <a:pPr algn="ctr">
              <a:lnSpc>
                <a:spcPts val="3719"/>
              </a:lnSpc>
              <a:spcBef>
                <a:spcPct val="0"/>
              </a:spcBef>
            </a:pPr>
            <a:r>
              <a:rPr lang="en-US" sz="3099">
                <a:solidFill>
                  <a:srgbClr val="FFFFFF"/>
                </a:solidFill>
                <a:latin typeface="Fraunces SemiBold"/>
              </a:rPr>
              <a:t>Scenario :  </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04B35"/>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8814"/>
          <a:stretch>
            <a:fillRect/>
          </a:stretch>
        </p:blipFill>
        <p:spPr>
          <a:xfrm flipH="false" flipV="false" rot="0">
            <a:off x="3022070" y="2598303"/>
            <a:ext cx="12530617" cy="6427209"/>
          </a:xfrm>
          <a:prstGeom prst="rect">
            <a:avLst/>
          </a:prstGeom>
        </p:spPr>
      </p:pic>
      <p:sp>
        <p:nvSpPr>
          <p:cNvPr name="TextBox 3" id="3"/>
          <p:cNvSpPr txBox="true"/>
          <p:nvPr/>
        </p:nvSpPr>
        <p:spPr>
          <a:xfrm rot="0">
            <a:off x="5725028" y="1019175"/>
            <a:ext cx="7124700" cy="952500"/>
          </a:xfrm>
          <a:prstGeom prst="rect">
            <a:avLst/>
          </a:prstGeom>
        </p:spPr>
        <p:txBody>
          <a:bodyPr anchor="t" rtlCol="false" tIns="0" lIns="0" bIns="0" rIns="0">
            <a:spAutoFit/>
          </a:bodyPr>
          <a:lstStyle/>
          <a:p>
            <a:pPr algn="ctr">
              <a:lnSpc>
                <a:spcPts val="7430"/>
              </a:lnSpc>
              <a:spcBef>
                <a:spcPct val="0"/>
              </a:spcBef>
            </a:pPr>
            <a:r>
              <a:rPr lang="en-US" sz="6192">
                <a:solidFill>
                  <a:srgbClr val="FFFFFF"/>
                </a:solidFill>
                <a:latin typeface="Fraunces SemiBold"/>
              </a:rPr>
              <a:t>Tampilan Browser</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04B35"/>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6288773">
            <a:off x="-1315261" y="-6604434"/>
            <a:ext cx="10688096" cy="11539105"/>
          </a:xfrm>
          <a:prstGeom prst="rect">
            <a:avLst/>
          </a:prstGeom>
        </p:spPr>
      </p:pic>
      <p:pic>
        <p:nvPicPr>
          <p:cNvPr name="Picture 3" id="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995326">
            <a:off x="13652316" y="7109486"/>
            <a:ext cx="6459409" cy="7701233"/>
          </a:xfrm>
          <a:prstGeom prst="rect">
            <a:avLst/>
          </a:prstGeom>
        </p:spPr>
      </p:pic>
      <p:pic>
        <p:nvPicPr>
          <p:cNvPr name="Picture 4" id="4"/>
          <p:cNvPicPr>
            <a:picLocks noChangeAspect="true"/>
          </p:cNvPicPr>
          <p:nvPr/>
        </p:nvPicPr>
        <p:blipFill>
          <a:blip r:embed="rId6"/>
          <a:srcRect l="0" t="0" r="0" b="0"/>
          <a:stretch>
            <a:fillRect/>
          </a:stretch>
        </p:blipFill>
        <p:spPr>
          <a:xfrm flipH="false" flipV="false" rot="0">
            <a:off x="262640" y="3241880"/>
            <a:ext cx="8684215" cy="3803241"/>
          </a:xfrm>
          <a:prstGeom prst="rect">
            <a:avLst/>
          </a:prstGeom>
        </p:spPr>
      </p:pic>
      <p:pic>
        <p:nvPicPr>
          <p:cNvPr name="Picture 5" id="5"/>
          <p:cNvPicPr>
            <a:picLocks noChangeAspect="true"/>
          </p:cNvPicPr>
          <p:nvPr/>
        </p:nvPicPr>
        <p:blipFill>
          <a:blip r:embed="rId7"/>
          <a:srcRect l="0" t="0" r="0" b="0"/>
          <a:stretch>
            <a:fillRect/>
          </a:stretch>
        </p:blipFill>
        <p:spPr>
          <a:xfrm flipH="false" flipV="false" rot="0">
            <a:off x="9372083" y="5648325"/>
            <a:ext cx="7096053" cy="1856351"/>
          </a:xfrm>
          <a:prstGeom prst="rect">
            <a:avLst/>
          </a:prstGeom>
        </p:spPr>
      </p:pic>
      <p:sp>
        <p:nvSpPr>
          <p:cNvPr name="TextBox 6" id="6"/>
          <p:cNvSpPr txBox="true"/>
          <p:nvPr/>
        </p:nvSpPr>
        <p:spPr>
          <a:xfrm rot="0">
            <a:off x="9372083" y="2322717"/>
            <a:ext cx="8503690" cy="1847850"/>
          </a:xfrm>
          <a:prstGeom prst="rect">
            <a:avLst/>
          </a:prstGeom>
        </p:spPr>
        <p:txBody>
          <a:bodyPr anchor="t" rtlCol="false" tIns="0" lIns="0" bIns="0" rIns="0">
            <a:spAutoFit/>
          </a:bodyPr>
          <a:lstStyle/>
          <a:p>
            <a:pPr>
              <a:lnSpc>
                <a:spcPts val="2999"/>
              </a:lnSpc>
              <a:spcBef>
                <a:spcPct val="0"/>
              </a:spcBef>
            </a:pPr>
            <a:r>
              <a:rPr lang="en-US" sz="2499">
                <a:solidFill>
                  <a:srgbClr val="FFFFFF"/>
                </a:solidFill>
                <a:latin typeface="Fraunces SemiBold"/>
              </a:rPr>
              <a:t>Pada pengujian pertama , menguji pada fitur autentikasi login, dimana sebelumnya sudah mendaftarkan sebuah akun, sehingga untuk mengisi field username dan password dengan membuat sebuah sendkeys pada masing-masing field. </a:t>
            </a:r>
          </a:p>
        </p:txBody>
      </p:sp>
      <p:sp>
        <p:nvSpPr>
          <p:cNvPr name="TextBox 7" id="7"/>
          <p:cNvSpPr txBox="true"/>
          <p:nvPr/>
        </p:nvSpPr>
        <p:spPr>
          <a:xfrm rot="0">
            <a:off x="9372083" y="4667250"/>
            <a:ext cx="1879302" cy="476250"/>
          </a:xfrm>
          <a:prstGeom prst="rect">
            <a:avLst/>
          </a:prstGeom>
        </p:spPr>
        <p:txBody>
          <a:bodyPr anchor="t" rtlCol="false" tIns="0" lIns="0" bIns="0" rIns="0">
            <a:spAutoFit/>
          </a:bodyPr>
          <a:lstStyle/>
          <a:p>
            <a:pPr algn="ctr">
              <a:lnSpc>
                <a:spcPts val="3719"/>
              </a:lnSpc>
              <a:spcBef>
                <a:spcPct val="0"/>
              </a:spcBef>
            </a:pPr>
            <a:r>
              <a:rPr lang="en-US" sz="3099">
                <a:solidFill>
                  <a:srgbClr val="FFFFFF"/>
                </a:solidFill>
                <a:latin typeface="Fraunces SemiBold"/>
              </a:rPr>
              <a:t>Scenario :</a:t>
            </a:r>
          </a:p>
        </p:txBody>
      </p:sp>
      <p:sp>
        <p:nvSpPr>
          <p:cNvPr name="TextBox 8" id="8"/>
          <p:cNvSpPr txBox="true"/>
          <p:nvPr/>
        </p:nvSpPr>
        <p:spPr>
          <a:xfrm rot="0">
            <a:off x="9144000" y="371475"/>
            <a:ext cx="3101777" cy="1323975"/>
          </a:xfrm>
          <a:prstGeom prst="rect">
            <a:avLst/>
          </a:prstGeom>
        </p:spPr>
        <p:txBody>
          <a:bodyPr anchor="t" rtlCol="false" tIns="0" lIns="0" bIns="0" rIns="0">
            <a:spAutoFit/>
          </a:bodyPr>
          <a:lstStyle/>
          <a:p>
            <a:pPr algn="ctr">
              <a:lnSpc>
                <a:spcPts val="10559"/>
              </a:lnSpc>
              <a:spcBef>
                <a:spcPct val="0"/>
              </a:spcBef>
            </a:pPr>
            <a:r>
              <a:rPr lang="en-US" sz="8799">
                <a:solidFill>
                  <a:srgbClr val="F87E60"/>
                </a:solidFill>
                <a:latin typeface="Fraunces SemiBold"/>
              </a:rPr>
              <a:t>Login</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04B35"/>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3238162" y="2641705"/>
            <a:ext cx="11811676" cy="6214759"/>
          </a:xfrm>
          <a:prstGeom prst="rect">
            <a:avLst/>
          </a:prstGeom>
        </p:spPr>
      </p:pic>
      <p:sp>
        <p:nvSpPr>
          <p:cNvPr name="TextBox 3" id="3"/>
          <p:cNvSpPr txBox="true"/>
          <p:nvPr/>
        </p:nvSpPr>
        <p:spPr>
          <a:xfrm rot="0">
            <a:off x="5725028" y="1019175"/>
            <a:ext cx="7124700" cy="952500"/>
          </a:xfrm>
          <a:prstGeom prst="rect">
            <a:avLst/>
          </a:prstGeom>
        </p:spPr>
        <p:txBody>
          <a:bodyPr anchor="t" rtlCol="false" tIns="0" lIns="0" bIns="0" rIns="0">
            <a:spAutoFit/>
          </a:bodyPr>
          <a:lstStyle/>
          <a:p>
            <a:pPr algn="ctr">
              <a:lnSpc>
                <a:spcPts val="7430"/>
              </a:lnSpc>
              <a:spcBef>
                <a:spcPct val="0"/>
              </a:spcBef>
            </a:pPr>
            <a:r>
              <a:rPr lang="en-US" sz="6192">
                <a:solidFill>
                  <a:srgbClr val="FFFFFF"/>
                </a:solidFill>
                <a:latin typeface="Fraunces SemiBold"/>
              </a:rPr>
              <a:t>Tampilan Browser</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04B35"/>
        </a:solidFill>
      </p:bgPr>
    </p:bg>
    <p:spTree>
      <p:nvGrpSpPr>
        <p:cNvPr id="1" name=""/>
        <p:cNvGrpSpPr/>
        <p:nvPr/>
      </p:nvGrpSpPr>
      <p:grpSpPr>
        <a:xfrm>
          <a:off x="0" y="0"/>
          <a:ext cx="0" cy="0"/>
          <a:chOff x="0" y="0"/>
          <a:chExt cx="0" cy="0"/>
        </a:xfrm>
      </p:grpSpPr>
      <p:sp>
        <p:nvSpPr>
          <p:cNvPr name="TextBox 2" id="2"/>
          <p:cNvSpPr txBox="true"/>
          <p:nvPr/>
        </p:nvSpPr>
        <p:spPr>
          <a:xfrm rot="0">
            <a:off x="9144000" y="371475"/>
            <a:ext cx="15778803" cy="1323975"/>
          </a:xfrm>
          <a:prstGeom prst="rect">
            <a:avLst/>
          </a:prstGeom>
        </p:spPr>
        <p:txBody>
          <a:bodyPr anchor="t" rtlCol="false" tIns="0" lIns="0" bIns="0" rIns="0">
            <a:spAutoFit/>
          </a:bodyPr>
          <a:lstStyle/>
          <a:p>
            <a:pPr marL="0" indent="0" lvl="0">
              <a:lnSpc>
                <a:spcPts val="10559"/>
              </a:lnSpc>
              <a:spcBef>
                <a:spcPct val="0"/>
              </a:spcBef>
            </a:pPr>
            <a:r>
              <a:rPr lang="en-US" sz="8799">
                <a:solidFill>
                  <a:srgbClr val="F87E60"/>
                </a:solidFill>
                <a:latin typeface="Fraunces SemiBold"/>
              </a:rPr>
              <a:t>Search</a:t>
            </a:r>
          </a:p>
        </p:txBody>
      </p:sp>
      <p:pic>
        <p:nvPicPr>
          <p:cNvPr name="Picture 3" id="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6288773">
            <a:off x="-1315261" y="-6604434"/>
            <a:ext cx="10688096" cy="11539105"/>
          </a:xfrm>
          <a:prstGeom prst="rect">
            <a:avLst/>
          </a:prstGeom>
        </p:spPr>
      </p:pic>
      <p:pic>
        <p:nvPicPr>
          <p:cNvPr name="Picture 4" id="4"/>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995326">
            <a:off x="13577799" y="7083722"/>
            <a:ext cx="6459409" cy="7701233"/>
          </a:xfrm>
          <a:prstGeom prst="rect">
            <a:avLst/>
          </a:prstGeom>
        </p:spPr>
      </p:pic>
      <p:pic>
        <p:nvPicPr>
          <p:cNvPr name="Picture 5" id="5"/>
          <p:cNvPicPr>
            <a:picLocks noChangeAspect="true"/>
          </p:cNvPicPr>
          <p:nvPr/>
        </p:nvPicPr>
        <p:blipFill>
          <a:blip r:embed="rId6"/>
          <a:srcRect l="0" t="0" r="0" b="0"/>
          <a:stretch>
            <a:fillRect/>
          </a:stretch>
        </p:blipFill>
        <p:spPr>
          <a:xfrm flipH="false" flipV="false" rot="0">
            <a:off x="186758" y="3332239"/>
            <a:ext cx="8179721" cy="4857496"/>
          </a:xfrm>
          <a:prstGeom prst="rect">
            <a:avLst/>
          </a:prstGeom>
        </p:spPr>
      </p:pic>
      <p:pic>
        <p:nvPicPr>
          <p:cNvPr name="Picture 6" id="6"/>
          <p:cNvPicPr>
            <a:picLocks noChangeAspect="true"/>
          </p:cNvPicPr>
          <p:nvPr/>
        </p:nvPicPr>
        <p:blipFill>
          <a:blip r:embed="rId7"/>
          <a:srcRect l="0" t="0" r="0" b="0"/>
          <a:stretch>
            <a:fillRect/>
          </a:stretch>
        </p:blipFill>
        <p:spPr>
          <a:xfrm flipH="false" flipV="false" rot="0">
            <a:off x="8985620" y="5562935"/>
            <a:ext cx="8814576" cy="2242833"/>
          </a:xfrm>
          <a:prstGeom prst="rect">
            <a:avLst/>
          </a:prstGeom>
        </p:spPr>
      </p:pic>
      <p:sp>
        <p:nvSpPr>
          <p:cNvPr name="TextBox 7" id="7"/>
          <p:cNvSpPr txBox="true"/>
          <p:nvPr/>
        </p:nvSpPr>
        <p:spPr>
          <a:xfrm rot="0">
            <a:off x="8985620" y="2219660"/>
            <a:ext cx="8503690" cy="1847850"/>
          </a:xfrm>
          <a:prstGeom prst="rect">
            <a:avLst/>
          </a:prstGeom>
        </p:spPr>
        <p:txBody>
          <a:bodyPr anchor="t" rtlCol="false" tIns="0" lIns="0" bIns="0" rIns="0">
            <a:spAutoFit/>
          </a:bodyPr>
          <a:lstStyle/>
          <a:p>
            <a:pPr>
              <a:lnSpc>
                <a:spcPts val="2999"/>
              </a:lnSpc>
              <a:spcBef>
                <a:spcPct val="0"/>
              </a:spcBef>
            </a:pPr>
            <a:r>
              <a:rPr lang="en-US" sz="2499">
                <a:solidFill>
                  <a:srgbClr val="FFFFFF"/>
                </a:solidFill>
                <a:latin typeface="Fraunces SemiBold"/>
              </a:rPr>
              <a:t>Pada pengujian ketiga ini, menguji pada fitur autentikasi search, dimana sebelumnya  sudah login sebuah akun, kemudian menginput data yang ingin dicari pada bagian search. Kemudian akan tampil data yang dicari</a:t>
            </a:r>
          </a:p>
        </p:txBody>
      </p:sp>
      <p:sp>
        <p:nvSpPr>
          <p:cNvPr name="TextBox 8" id="8"/>
          <p:cNvSpPr txBox="true"/>
          <p:nvPr/>
        </p:nvSpPr>
        <p:spPr>
          <a:xfrm rot="0">
            <a:off x="8985620" y="4572335"/>
            <a:ext cx="1879302" cy="476250"/>
          </a:xfrm>
          <a:prstGeom prst="rect">
            <a:avLst/>
          </a:prstGeom>
        </p:spPr>
        <p:txBody>
          <a:bodyPr anchor="t" rtlCol="false" tIns="0" lIns="0" bIns="0" rIns="0">
            <a:spAutoFit/>
          </a:bodyPr>
          <a:lstStyle/>
          <a:p>
            <a:pPr algn="ctr">
              <a:lnSpc>
                <a:spcPts val="3719"/>
              </a:lnSpc>
              <a:spcBef>
                <a:spcPct val="0"/>
              </a:spcBef>
            </a:pPr>
            <a:r>
              <a:rPr lang="en-US" sz="3099">
                <a:solidFill>
                  <a:srgbClr val="FFFFFF"/>
                </a:solidFill>
                <a:latin typeface="Fraunces SemiBold"/>
              </a:rPr>
              <a:t>Scenario :</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DAFCPSGblW4</dc:identifier>
  <dcterms:modified xsi:type="dcterms:W3CDTF">2011-08-01T06:04:30Z</dcterms:modified>
  <cp:revision>1</cp:revision>
  <dc:title>PKPL</dc:title>
</cp:coreProperties>
</file>